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26"/>
  </p:notesMasterIdLst>
  <p:handoutMasterIdLst>
    <p:handoutMasterId r:id="rId27"/>
  </p:handoutMasterIdLst>
  <p:sldIdLst>
    <p:sldId id="507" r:id="rId3"/>
    <p:sldId id="709" r:id="rId4"/>
    <p:sldId id="739" r:id="rId5"/>
    <p:sldId id="751" r:id="rId6"/>
    <p:sldId id="710" r:id="rId7"/>
    <p:sldId id="712" r:id="rId8"/>
    <p:sldId id="713" r:id="rId9"/>
    <p:sldId id="714" r:id="rId10"/>
    <p:sldId id="715" r:id="rId11"/>
    <p:sldId id="717" r:id="rId12"/>
    <p:sldId id="719" r:id="rId13"/>
    <p:sldId id="720" r:id="rId14"/>
    <p:sldId id="721" r:id="rId15"/>
    <p:sldId id="722" r:id="rId16"/>
    <p:sldId id="723" r:id="rId17"/>
    <p:sldId id="724" r:id="rId18"/>
    <p:sldId id="740" r:id="rId19"/>
    <p:sldId id="725" r:id="rId20"/>
    <p:sldId id="728" r:id="rId21"/>
    <p:sldId id="741" r:id="rId22"/>
    <p:sldId id="729" r:id="rId23"/>
    <p:sldId id="742" r:id="rId24"/>
    <p:sldId id="629" r:id="rId25"/>
  </p:sldIdLst>
  <p:sldSz cx="12192000" cy="6858000"/>
  <p:notesSz cx="6858000" cy="9144000"/>
  <p:defaultTextStyle>
    <a:defPPr>
      <a:defRPr lang="zh-CN"/>
    </a:defPPr>
    <a:lvl1pPr marL="0" algn="l" defTabSz="457200" rtl="0" eaLnBrk="1" latinLnBrk="0" hangingPunct="1">
      <a:defRPr sz="900" kern="1200">
        <a:solidFill>
          <a:schemeClr val="tx1"/>
        </a:solidFill>
        <a:latin typeface="+mn-lt"/>
        <a:ea typeface="+mn-ea"/>
        <a:cs typeface="+mn-cs"/>
      </a:defRPr>
    </a:lvl1pPr>
    <a:lvl2pPr marL="228600" algn="l" defTabSz="457200" rtl="0" eaLnBrk="1" latinLnBrk="0" hangingPunct="1">
      <a:defRPr sz="900" kern="1200">
        <a:solidFill>
          <a:schemeClr val="tx1"/>
        </a:solidFill>
        <a:latin typeface="+mn-lt"/>
        <a:ea typeface="+mn-ea"/>
        <a:cs typeface="+mn-cs"/>
      </a:defRPr>
    </a:lvl2pPr>
    <a:lvl3pPr marL="457200" algn="l" defTabSz="457200" rtl="0" eaLnBrk="1" latinLnBrk="0" hangingPunct="1">
      <a:defRPr sz="900" kern="1200">
        <a:solidFill>
          <a:schemeClr val="tx1"/>
        </a:solidFill>
        <a:latin typeface="+mn-lt"/>
        <a:ea typeface="+mn-ea"/>
        <a:cs typeface="+mn-cs"/>
      </a:defRPr>
    </a:lvl3pPr>
    <a:lvl4pPr marL="685800" algn="l" defTabSz="457200" rtl="0" eaLnBrk="1" latinLnBrk="0" hangingPunct="1">
      <a:defRPr sz="900" kern="1200">
        <a:solidFill>
          <a:schemeClr val="tx1"/>
        </a:solidFill>
        <a:latin typeface="+mn-lt"/>
        <a:ea typeface="+mn-ea"/>
        <a:cs typeface="+mn-cs"/>
      </a:defRPr>
    </a:lvl4pPr>
    <a:lvl5pPr marL="914400" algn="l" defTabSz="457200" rtl="0" eaLnBrk="1" latinLnBrk="0" hangingPunct="1">
      <a:defRPr sz="900" kern="1200">
        <a:solidFill>
          <a:schemeClr val="tx1"/>
        </a:solidFill>
        <a:latin typeface="+mn-lt"/>
        <a:ea typeface="+mn-ea"/>
        <a:cs typeface="+mn-cs"/>
      </a:defRPr>
    </a:lvl5pPr>
    <a:lvl6pPr marL="1143000" algn="l" defTabSz="457200" rtl="0" eaLnBrk="1" latinLnBrk="0" hangingPunct="1">
      <a:defRPr sz="900" kern="1200">
        <a:solidFill>
          <a:schemeClr val="tx1"/>
        </a:solidFill>
        <a:latin typeface="+mn-lt"/>
        <a:ea typeface="+mn-ea"/>
        <a:cs typeface="+mn-cs"/>
      </a:defRPr>
    </a:lvl6pPr>
    <a:lvl7pPr marL="1371600" algn="l" defTabSz="457200" rtl="0" eaLnBrk="1" latinLnBrk="0" hangingPunct="1">
      <a:defRPr sz="900" kern="1200">
        <a:solidFill>
          <a:schemeClr val="tx1"/>
        </a:solidFill>
        <a:latin typeface="+mn-lt"/>
        <a:ea typeface="+mn-ea"/>
        <a:cs typeface="+mn-cs"/>
      </a:defRPr>
    </a:lvl7pPr>
    <a:lvl8pPr marL="1600200" algn="l" defTabSz="457200" rtl="0" eaLnBrk="1" latinLnBrk="0" hangingPunct="1">
      <a:defRPr sz="900" kern="1200">
        <a:solidFill>
          <a:schemeClr val="tx1"/>
        </a:solidFill>
        <a:latin typeface="+mn-lt"/>
        <a:ea typeface="+mn-ea"/>
        <a:cs typeface="+mn-cs"/>
      </a:defRPr>
    </a:lvl8pPr>
    <a:lvl9pPr marL="1828800" algn="l" defTabSz="457200" rtl="0" eaLnBrk="1" latinLnBrk="0" hangingPunct="1">
      <a:defRPr sz="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n Yan" initials="JY" lastIdx="0" clrIdx="0">
    <p:extLst>
      <p:ext uri="{19B8F6BF-5375-455C-9EA6-DF929625EA0E}">
        <p15:presenceInfo xmlns:p15="http://schemas.microsoft.com/office/powerpoint/2012/main" userId="0d50f4cbd27231c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D7EA"/>
    <a:srgbClr val="A9D54B"/>
    <a:srgbClr val="2653E7"/>
    <a:srgbClr val="EBAFB5"/>
    <a:srgbClr val="E37B8F"/>
    <a:srgbClr val="4688E2"/>
    <a:srgbClr val="545EE2"/>
    <a:srgbClr val="0D6EFF"/>
    <a:srgbClr val="FB000F"/>
    <a:srgbClr val="16ACF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58" autoAdjust="0"/>
    <p:restoredTop sz="98443" autoAdjust="0"/>
  </p:normalViewPr>
  <p:slideViewPr>
    <p:cSldViewPr snapToGrid="0" snapToObjects="1">
      <p:cViewPr varScale="1">
        <p:scale>
          <a:sx n="110" d="100"/>
          <a:sy n="110" d="100"/>
        </p:scale>
        <p:origin x="762" y="7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7" d="100"/>
          <a:sy n="57" d="100"/>
        </p:scale>
        <p:origin x="-2862"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0663788-5441-42CA-B78B-B50B4DF6B0A8}" type="datetimeFigureOut">
              <a:rPr lang="zh-CN" altLang="en-US" smtClean="0"/>
              <a:pPr/>
              <a:t>2018/3/9</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3763A2F-AC4F-4A37-B86E-0C3C298E3770}" type="slidenum">
              <a:rPr lang="zh-CN" altLang="en-US" smtClean="0"/>
              <a:pPr/>
              <a:t>‹#›</a:t>
            </a:fld>
            <a:endParaRPr lang="zh-CN" altLang="en-US"/>
          </a:p>
        </p:txBody>
      </p:sp>
    </p:spTree>
    <p:extLst>
      <p:ext uri="{BB962C8B-B14F-4D97-AF65-F5344CB8AC3E}">
        <p14:creationId xmlns:p14="http://schemas.microsoft.com/office/powerpoint/2010/main" val="718866685"/>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61241E-FC54-E149-B115-438BA44D22CE}" type="datetimeFigureOut">
              <a:rPr kumimoji="1" lang="zh-CN" altLang="en-US" smtClean="0"/>
              <a:pPr/>
              <a:t>2018/3/9</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54F90A-D253-6844-BE23-B5BFFFEA7789}" type="slidenum">
              <a:rPr kumimoji="1" lang="zh-CN" altLang="en-US" smtClean="0"/>
              <a:pPr/>
              <a:t>‹#›</a:t>
            </a:fld>
            <a:endParaRPr kumimoji="1" lang="zh-CN" altLang="en-US"/>
          </a:p>
        </p:txBody>
      </p:sp>
    </p:spTree>
    <p:extLst>
      <p:ext uri="{BB962C8B-B14F-4D97-AF65-F5344CB8AC3E}">
        <p14:creationId xmlns:p14="http://schemas.microsoft.com/office/powerpoint/2010/main" val="771151432"/>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09538" y="741363"/>
            <a:ext cx="6578600" cy="37020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5F969E9-6922-40F2-9404-D8724D6F3996}" type="slidenum">
              <a:rPr lang="zh-CN" altLang="en-US" smtClean="0"/>
              <a:pPr/>
              <a:t>1</a:t>
            </a:fld>
            <a:endParaRPr lang="zh-CN" altLang="en-US"/>
          </a:p>
        </p:txBody>
      </p:sp>
    </p:spTree>
    <p:extLst>
      <p:ext uri="{BB962C8B-B14F-4D97-AF65-F5344CB8AC3E}">
        <p14:creationId xmlns:p14="http://schemas.microsoft.com/office/powerpoint/2010/main" val="552738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18</a:t>
            </a:fld>
            <a:endParaRPr kumimoji="1" lang="zh-CN" altLang="en-US"/>
          </a:p>
        </p:txBody>
      </p:sp>
    </p:spTree>
    <p:extLst>
      <p:ext uri="{BB962C8B-B14F-4D97-AF65-F5344CB8AC3E}">
        <p14:creationId xmlns:p14="http://schemas.microsoft.com/office/powerpoint/2010/main" val="32697102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19</a:t>
            </a:fld>
            <a:endParaRPr kumimoji="1" lang="zh-CN" altLang="en-US"/>
          </a:p>
        </p:txBody>
      </p:sp>
    </p:spTree>
    <p:extLst>
      <p:ext uri="{BB962C8B-B14F-4D97-AF65-F5344CB8AC3E}">
        <p14:creationId xmlns:p14="http://schemas.microsoft.com/office/powerpoint/2010/main" val="1087211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20</a:t>
            </a:fld>
            <a:endParaRPr kumimoji="1" lang="zh-CN" altLang="en-US"/>
          </a:p>
        </p:txBody>
      </p:sp>
    </p:spTree>
    <p:extLst>
      <p:ext uri="{BB962C8B-B14F-4D97-AF65-F5344CB8AC3E}">
        <p14:creationId xmlns:p14="http://schemas.microsoft.com/office/powerpoint/2010/main" val="2671474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6</a:t>
            </a:fld>
            <a:endParaRPr kumimoji="1" lang="zh-CN" altLang="en-US"/>
          </a:p>
        </p:txBody>
      </p:sp>
    </p:spTree>
    <p:extLst>
      <p:ext uri="{BB962C8B-B14F-4D97-AF65-F5344CB8AC3E}">
        <p14:creationId xmlns:p14="http://schemas.microsoft.com/office/powerpoint/2010/main" val="4099731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7</a:t>
            </a:fld>
            <a:endParaRPr kumimoji="1" lang="zh-CN" altLang="en-US"/>
          </a:p>
        </p:txBody>
      </p:sp>
    </p:spTree>
    <p:extLst>
      <p:ext uri="{BB962C8B-B14F-4D97-AF65-F5344CB8AC3E}">
        <p14:creationId xmlns:p14="http://schemas.microsoft.com/office/powerpoint/2010/main" val="299304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8</a:t>
            </a:fld>
            <a:endParaRPr kumimoji="1" lang="zh-CN" altLang="en-US"/>
          </a:p>
        </p:txBody>
      </p:sp>
    </p:spTree>
    <p:extLst>
      <p:ext uri="{BB962C8B-B14F-4D97-AF65-F5344CB8AC3E}">
        <p14:creationId xmlns:p14="http://schemas.microsoft.com/office/powerpoint/2010/main" val="2244804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9</a:t>
            </a:fld>
            <a:endParaRPr kumimoji="1" lang="zh-CN" altLang="en-US"/>
          </a:p>
        </p:txBody>
      </p:sp>
    </p:spTree>
    <p:extLst>
      <p:ext uri="{BB962C8B-B14F-4D97-AF65-F5344CB8AC3E}">
        <p14:creationId xmlns:p14="http://schemas.microsoft.com/office/powerpoint/2010/main" val="1525766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11</a:t>
            </a:fld>
            <a:endParaRPr kumimoji="1" lang="zh-CN" altLang="en-US"/>
          </a:p>
        </p:txBody>
      </p:sp>
    </p:spTree>
    <p:extLst>
      <p:ext uri="{BB962C8B-B14F-4D97-AF65-F5344CB8AC3E}">
        <p14:creationId xmlns:p14="http://schemas.microsoft.com/office/powerpoint/2010/main" val="13928495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12</a:t>
            </a:fld>
            <a:endParaRPr kumimoji="1" lang="zh-CN" altLang="en-US"/>
          </a:p>
        </p:txBody>
      </p:sp>
    </p:spTree>
    <p:extLst>
      <p:ext uri="{BB962C8B-B14F-4D97-AF65-F5344CB8AC3E}">
        <p14:creationId xmlns:p14="http://schemas.microsoft.com/office/powerpoint/2010/main" val="466001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13</a:t>
            </a:fld>
            <a:endParaRPr kumimoji="1" lang="zh-CN" altLang="en-US"/>
          </a:p>
        </p:txBody>
      </p:sp>
    </p:spTree>
    <p:extLst>
      <p:ext uri="{BB962C8B-B14F-4D97-AF65-F5344CB8AC3E}">
        <p14:creationId xmlns:p14="http://schemas.microsoft.com/office/powerpoint/2010/main" val="19639924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354F90A-D253-6844-BE23-B5BFFFEA7789}" type="slidenum">
              <a:rPr kumimoji="1" lang="zh-CN" altLang="en-US" smtClean="0"/>
              <a:pPr/>
              <a:t>14</a:t>
            </a:fld>
            <a:endParaRPr kumimoji="1" lang="zh-CN" altLang="en-US"/>
          </a:p>
        </p:txBody>
      </p:sp>
    </p:spTree>
    <p:extLst>
      <p:ext uri="{BB962C8B-B14F-4D97-AF65-F5344CB8AC3E}">
        <p14:creationId xmlns:p14="http://schemas.microsoft.com/office/powerpoint/2010/main" val="8350216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450030" y="1701000"/>
            <a:ext cx="10217971" cy="1193800"/>
          </a:xfrm>
          <a:prstGeom prst="rect">
            <a:avLst/>
          </a:prstGeom>
        </p:spPr>
        <p:txBody>
          <a:bodyPr anchor="b">
            <a:noAutofit/>
          </a:bodyPr>
          <a:lstStyle>
            <a:lvl1pPr algn="l">
              <a:defRPr sz="6001" b="1" i="0">
                <a:solidFill>
                  <a:srgbClr val="03BEF4"/>
                </a:solidFill>
                <a:latin typeface="Microsoft YaHei" charset="0"/>
                <a:ea typeface="Microsoft YaHei" charset="0"/>
                <a:cs typeface="Microsoft YaHei" charset="0"/>
              </a:defRPr>
            </a:lvl1pPr>
          </a:lstStyle>
          <a:p>
            <a:r>
              <a:rPr kumimoji="1" lang="zh-CN" altLang="en-US"/>
              <a:t>单击此处编辑母版标题样式</a:t>
            </a:r>
            <a:endParaRPr kumimoji="1" lang="zh-CN" altLang="en-US" dirty="0"/>
          </a:p>
        </p:txBody>
      </p:sp>
      <p:pic>
        <p:nvPicPr>
          <p:cNvPr id="8" name="image3.png"/>
          <p:cNvPicPr/>
          <p:nvPr userDrawn="1"/>
        </p:nvPicPr>
        <p:blipFill>
          <a:blip r:embed="rId2">
            <a:extLst/>
          </a:blip>
          <a:stretch>
            <a:fillRect/>
          </a:stretch>
        </p:blipFill>
        <p:spPr>
          <a:xfrm>
            <a:off x="10052779" y="5859441"/>
            <a:ext cx="1714464" cy="1004895"/>
          </a:xfrm>
          <a:prstGeom prst="rect">
            <a:avLst/>
          </a:prstGeom>
          <a:ln w="12700">
            <a:miter lim="400000"/>
          </a:ln>
        </p:spPr>
      </p:pic>
      <p:sp>
        <p:nvSpPr>
          <p:cNvPr id="5" name="文本框 4">
            <a:extLst>
              <a:ext uri="{FF2B5EF4-FFF2-40B4-BE49-F238E27FC236}">
                <a16:creationId xmlns:a16="http://schemas.microsoft.com/office/drawing/2014/main" id="{CFFAC364-2D87-47D0-952A-08F48CF6B75B}"/>
              </a:ext>
            </a:extLst>
          </p:cNvPr>
          <p:cNvSpPr txBox="1"/>
          <p:nvPr userDrawn="1"/>
        </p:nvSpPr>
        <p:spPr>
          <a:xfrm rot="14348414">
            <a:off x="4861441" y="-1388113"/>
            <a:ext cx="1107996" cy="9543386"/>
          </a:xfrm>
          <a:prstGeom prst="rect">
            <a:avLst/>
          </a:prstGeom>
          <a:noFill/>
        </p:spPr>
        <p:txBody>
          <a:bodyPr vert="eaVert" wrap="square" rtlCol="0">
            <a:spAutoFit/>
          </a:bodyPr>
          <a:lstStyle/>
          <a:p>
            <a:pPr algn="ctr"/>
            <a:r>
              <a:rPr lang="zh-CN" altLang="en-US" sz="6000" dirty="0">
                <a:solidFill>
                  <a:schemeClr val="accent1">
                    <a:lumMod val="60000"/>
                    <a:lumOff val="40000"/>
                  </a:schemeClr>
                </a:solidFill>
                <a:effectLst>
                  <a:outerShdw blurRad="38100" dist="38100" dir="2700000" algn="tl">
                    <a:srgbClr val="000000">
                      <a:alpha val="43137"/>
                    </a:srgbClr>
                  </a:outerShdw>
                </a:effectLst>
              </a:rPr>
              <a:t>成都小码联城科技有限公司</a:t>
            </a:r>
            <a:endParaRPr lang="zh-CN" altLang="en-US" sz="4800" dirty="0">
              <a:solidFill>
                <a:schemeClr val="accent1">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533773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1749698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40"/>
            <a:ext cx="10515600" cy="2852737"/>
          </a:xfrm>
        </p:spPr>
        <p:txBody>
          <a:bodyPr anchor="b"/>
          <a:lstStyle>
            <a:lvl1pPr>
              <a:defRPr sz="3001"/>
            </a:lvl1pPr>
          </a:lstStyle>
          <a:p>
            <a:r>
              <a:rPr kumimoji="1" lang="zh-CN" altLang="en-US"/>
              <a:t>单击此处编辑母版标题样式</a:t>
            </a:r>
          </a:p>
        </p:txBody>
      </p:sp>
      <p:sp>
        <p:nvSpPr>
          <p:cNvPr id="3" name="文本占位符 2"/>
          <p:cNvSpPr>
            <a:spLocks noGrp="1"/>
          </p:cNvSpPr>
          <p:nvPr>
            <p:ph type="body" idx="1"/>
          </p:nvPr>
        </p:nvSpPr>
        <p:spPr>
          <a:xfrm>
            <a:off x="831851" y="4589465"/>
            <a:ext cx="10515600" cy="1500187"/>
          </a:xfrm>
        </p:spPr>
        <p:txBody>
          <a:bodyPr/>
          <a:lstStyle>
            <a:lvl1pPr marL="0" indent="0">
              <a:buNone/>
              <a:defRPr sz="1200">
                <a:solidFill>
                  <a:schemeClr val="tx1">
                    <a:tint val="75000"/>
                  </a:schemeClr>
                </a:solidFill>
              </a:defRPr>
            </a:lvl1pPr>
            <a:lvl2pPr marL="228623" indent="0">
              <a:buNone/>
              <a:defRPr sz="1000">
                <a:solidFill>
                  <a:schemeClr val="tx1">
                    <a:tint val="75000"/>
                  </a:schemeClr>
                </a:solidFill>
              </a:defRPr>
            </a:lvl2pPr>
            <a:lvl3pPr marL="457246" indent="0">
              <a:buNone/>
              <a:defRPr sz="900">
                <a:solidFill>
                  <a:schemeClr val="tx1">
                    <a:tint val="75000"/>
                  </a:schemeClr>
                </a:solidFill>
              </a:defRPr>
            </a:lvl3pPr>
            <a:lvl4pPr marL="685869" indent="0">
              <a:buNone/>
              <a:defRPr sz="800">
                <a:solidFill>
                  <a:schemeClr val="tx1">
                    <a:tint val="75000"/>
                  </a:schemeClr>
                </a:solidFill>
              </a:defRPr>
            </a:lvl4pPr>
            <a:lvl5pPr marL="914492" indent="0">
              <a:buNone/>
              <a:defRPr sz="800">
                <a:solidFill>
                  <a:schemeClr val="tx1">
                    <a:tint val="75000"/>
                  </a:schemeClr>
                </a:solidFill>
              </a:defRPr>
            </a:lvl5pPr>
            <a:lvl6pPr marL="1143115" indent="0">
              <a:buNone/>
              <a:defRPr sz="800">
                <a:solidFill>
                  <a:schemeClr val="tx1">
                    <a:tint val="75000"/>
                  </a:schemeClr>
                </a:solidFill>
              </a:defRPr>
            </a:lvl6pPr>
            <a:lvl7pPr marL="1371737" indent="0">
              <a:buNone/>
              <a:defRPr sz="800">
                <a:solidFill>
                  <a:schemeClr val="tx1">
                    <a:tint val="75000"/>
                  </a:schemeClr>
                </a:solidFill>
              </a:defRPr>
            </a:lvl7pPr>
            <a:lvl8pPr marL="1600360" indent="0">
              <a:buNone/>
              <a:defRPr sz="800">
                <a:solidFill>
                  <a:schemeClr val="tx1">
                    <a:tint val="75000"/>
                  </a:schemeClr>
                </a:solidFill>
              </a:defRPr>
            </a:lvl8pPr>
            <a:lvl9pPr marL="1828983" indent="0">
              <a:buNone/>
              <a:defRPr sz="8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14693480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19562975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9" y="365127"/>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9" y="1681163"/>
            <a:ext cx="5157787" cy="823912"/>
          </a:xfrm>
        </p:spPr>
        <p:txBody>
          <a:bodyPr anchor="b"/>
          <a:lstStyle>
            <a:lvl1pPr marL="0" indent="0">
              <a:buNone/>
              <a:defRPr sz="1200" b="1"/>
            </a:lvl1pPr>
            <a:lvl2pPr marL="228623" indent="0">
              <a:buNone/>
              <a:defRPr sz="1000" b="1"/>
            </a:lvl2pPr>
            <a:lvl3pPr marL="457246" indent="0">
              <a:buNone/>
              <a:defRPr sz="900" b="1"/>
            </a:lvl3pPr>
            <a:lvl4pPr marL="685869" indent="0">
              <a:buNone/>
              <a:defRPr sz="800" b="1"/>
            </a:lvl4pPr>
            <a:lvl5pPr marL="914492" indent="0">
              <a:buNone/>
              <a:defRPr sz="800" b="1"/>
            </a:lvl5pPr>
            <a:lvl6pPr marL="1143115" indent="0">
              <a:buNone/>
              <a:defRPr sz="800" b="1"/>
            </a:lvl6pPr>
            <a:lvl7pPr marL="1371737" indent="0">
              <a:buNone/>
              <a:defRPr sz="800" b="1"/>
            </a:lvl7pPr>
            <a:lvl8pPr marL="1600360" indent="0">
              <a:buNone/>
              <a:defRPr sz="800" b="1"/>
            </a:lvl8pPr>
            <a:lvl9pPr marL="1828983" indent="0">
              <a:buNone/>
              <a:defRPr sz="800" b="1"/>
            </a:lvl9pPr>
          </a:lstStyle>
          <a:p>
            <a:pPr lvl="0"/>
            <a:r>
              <a:rPr kumimoji="1" lang="zh-CN" altLang="en-US"/>
              <a:t>单击此处编辑母版文本样式</a:t>
            </a:r>
          </a:p>
        </p:txBody>
      </p:sp>
      <p:sp>
        <p:nvSpPr>
          <p:cNvPr id="4" name="内容占位符 3"/>
          <p:cNvSpPr>
            <a:spLocks noGrp="1"/>
          </p:cNvSpPr>
          <p:nvPr>
            <p:ph sz="half" idx="2"/>
          </p:nvPr>
        </p:nvSpPr>
        <p:spPr>
          <a:xfrm>
            <a:off x="839789"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1" y="1681163"/>
            <a:ext cx="5183188" cy="823912"/>
          </a:xfrm>
        </p:spPr>
        <p:txBody>
          <a:bodyPr anchor="b"/>
          <a:lstStyle>
            <a:lvl1pPr marL="0" indent="0">
              <a:buNone/>
              <a:defRPr sz="1200" b="1"/>
            </a:lvl1pPr>
            <a:lvl2pPr marL="228623" indent="0">
              <a:buNone/>
              <a:defRPr sz="1000" b="1"/>
            </a:lvl2pPr>
            <a:lvl3pPr marL="457246" indent="0">
              <a:buNone/>
              <a:defRPr sz="900" b="1"/>
            </a:lvl3pPr>
            <a:lvl4pPr marL="685869" indent="0">
              <a:buNone/>
              <a:defRPr sz="800" b="1"/>
            </a:lvl4pPr>
            <a:lvl5pPr marL="914492" indent="0">
              <a:buNone/>
              <a:defRPr sz="800" b="1"/>
            </a:lvl5pPr>
            <a:lvl6pPr marL="1143115" indent="0">
              <a:buNone/>
              <a:defRPr sz="800" b="1"/>
            </a:lvl6pPr>
            <a:lvl7pPr marL="1371737" indent="0">
              <a:buNone/>
              <a:defRPr sz="800" b="1"/>
            </a:lvl7pPr>
            <a:lvl8pPr marL="1600360" indent="0">
              <a:buNone/>
              <a:defRPr sz="800" b="1"/>
            </a:lvl8pPr>
            <a:lvl9pPr marL="1828983" indent="0">
              <a:buNone/>
              <a:defRPr sz="800" b="1"/>
            </a:lvl9pPr>
          </a:lstStyle>
          <a:p>
            <a:pPr lvl="0"/>
            <a:r>
              <a:rPr kumimoji="1" lang="zh-CN" altLang="en-US"/>
              <a:t>单击此处编辑母版文本样式</a:t>
            </a:r>
          </a:p>
        </p:txBody>
      </p:sp>
      <p:sp>
        <p:nvSpPr>
          <p:cNvPr id="6" name="内容占位符 5"/>
          <p:cNvSpPr>
            <a:spLocks noGrp="1"/>
          </p:cNvSpPr>
          <p:nvPr>
            <p:ph sz="quarter" idx="4"/>
          </p:nvPr>
        </p:nvSpPr>
        <p:spPr>
          <a:xfrm>
            <a:off x="6172201"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1036140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4634805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20406514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9" y="457200"/>
            <a:ext cx="3932237" cy="1600200"/>
          </a:xfrm>
        </p:spPr>
        <p:txBody>
          <a:bodyPr anchor="b"/>
          <a:lstStyle>
            <a:lvl1pPr>
              <a:defRPr sz="1600"/>
            </a:lvl1pPr>
          </a:lstStyle>
          <a:p>
            <a:r>
              <a:rPr kumimoji="1" lang="zh-CN" altLang="en-US"/>
              <a:t>单击此处编辑母版标题样式</a:t>
            </a:r>
          </a:p>
        </p:txBody>
      </p:sp>
      <p:sp>
        <p:nvSpPr>
          <p:cNvPr id="3" name="内容占位符 2"/>
          <p:cNvSpPr>
            <a:spLocks noGrp="1"/>
          </p:cNvSpPr>
          <p:nvPr>
            <p:ph idx="1"/>
          </p:nvPr>
        </p:nvSpPr>
        <p:spPr>
          <a:xfrm>
            <a:off x="5183189" y="987427"/>
            <a:ext cx="6172200" cy="4873625"/>
          </a:xfrm>
        </p:spPr>
        <p:txBody>
          <a:bodyPr/>
          <a:lstStyle>
            <a:lvl1pPr>
              <a:defRPr sz="1600"/>
            </a:lvl1pPr>
            <a:lvl2pPr>
              <a:defRPr sz="1400"/>
            </a:lvl2pPr>
            <a:lvl3pPr>
              <a:defRPr sz="1200"/>
            </a:lvl3pPr>
            <a:lvl4pPr>
              <a:defRPr sz="1000"/>
            </a:lvl4pPr>
            <a:lvl5pPr>
              <a:defRPr sz="1000"/>
            </a:lvl5pPr>
            <a:lvl6pPr>
              <a:defRPr sz="1000"/>
            </a:lvl6pPr>
            <a:lvl7pPr>
              <a:defRPr sz="1000"/>
            </a:lvl7pPr>
            <a:lvl8pPr>
              <a:defRPr sz="1000"/>
            </a:lvl8pPr>
            <a:lvl9pPr>
              <a:defRPr sz="1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9" y="2057400"/>
            <a:ext cx="3932237" cy="3811588"/>
          </a:xfrm>
        </p:spPr>
        <p:txBody>
          <a:bodyPr/>
          <a:lstStyle>
            <a:lvl1pPr marL="0" indent="0">
              <a:buNone/>
              <a:defRPr sz="800"/>
            </a:lvl1pPr>
            <a:lvl2pPr marL="228623" indent="0">
              <a:buNone/>
              <a:defRPr sz="700"/>
            </a:lvl2pPr>
            <a:lvl3pPr marL="457246" indent="0">
              <a:buNone/>
              <a:defRPr sz="600"/>
            </a:lvl3pPr>
            <a:lvl4pPr marL="685869" indent="0">
              <a:buNone/>
              <a:defRPr sz="500"/>
            </a:lvl4pPr>
            <a:lvl5pPr marL="914492" indent="0">
              <a:buNone/>
              <a:defRPr sz="500"/>
            </a:lvl5pPr>
            <a:lvl6pPr marL="1143115" indent="0">
              <a:buNone/>
              <a:defRPr sz="500"/>
            </a:lvl6pPr>
            <a:lvl7pPr marL="1371737" indent="0">
              <a:buNone/>
              <a:defRPr sz="500"/>
            </a:lvl7pPr>
            <a:lvl8pPr marL="1600360" indent="0">
              <a:buNone/>
              <a:defRPr sz="500"/>
            </a:lvl8pPr>
            <a:lvl9pPr marL="1828983" indent="0">
              <a:buNone/>
              <a:defRPr sz="5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19759603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9" y="457200"/>
            <a:ext cx="3932237" cy="1600200"/>
          </a:xfrm>
        </p:spPr>
        <p:txBody>
          <a:bodyPr anchor="b"/>
          <a:lstStyle>
            <a:lvl1pPr>
              <a:defRPr sz="1600"/>
            </a:lvl1pPr>
          </a:lstStyle>
          <a:p>
            <a:r>
              <a:rPr kumimoji="1" lang="zh-CN" altLang="en-US"/>
              <a:t>单击此处编辑母版标题样式</a:t>
            </a:r>
          </a:p>
        </p:txBody>
      </p:sp>
      <p:sp>
        <p:nvSpPr>
          <p:cNvPr id="3" name="图片占位符 2"/>
          <p:cNvSpPr>
            <a:spLocks noGrp="1"/>
          </p:cNvSpPr>
          <p:nvPr>
            <p:ph type="pic" idx="1"/>
          </p:nvPr>
        </p:nvSpPr>
        <p:spPr>
          <a:xfrm>
            <a:off x="5183189" y="987427"/>
            <a:ext cx="6172200" cy="4873625"/>
          </a:xfrm>
        </p:spPr>
        <p:txBody>
          <a:bodyPr/>
          <a:lstStyle>
            <a:lvl1pPr marL="0" indent="0">
              <a:buNone/>
              <a:defRPr sz="1600"/>
            </a:lvl1pPr>
            <a:lvl2pPr marL="228623" indent="0">
              <a:buNone/>
              <a:defRPr sz="1400"/>
            </a:lvl2pPr>
            <a:lvl3pPr marL="457246" indent="0">
              <a:buNone/>
              <a:defRPr sz="1200"/>
            </a:lvl3pPr>
            <a:lvl4pPr marL="685869" indent="0">
              <a:buNone/>
              <a:defRPr sz="1000"/>
            </a:lvl4pPr>
            <a:lvl5pPr marL="914492" indent="0">
              <a:buNone/>
              <a:defRPr sz="1000"/>
            </a:lvl5pPr>
            <a:lvl6pPr marL="1143115" indent="0">
              <a:buNone/>
              <a:defRPr sz="1000"/>
            </a:lvl6pPr>
            <a:lvl7pPr marL="1371737" indent="0">
              <a:buNone/>
              <a:defRPr sz="1000"/>
            </a:lvl7pPr>
            <a:lvl8pPr marL="1600360" indent="0">
              <a:buNone/>
              <a:defRPr sz="1000"/>
            </a:lvl8pPr>
            <a:lvl9pPr marL="1828983" indent="0">
              <a:buNone/>
              <a:defRPr sz="1000"/>
            </a:lvl9pPr>
          </a:lstStyle>
          <a:p>
            <a:endParaRPr kumimoji="1" lang="zh-CN" altLang="en-US"/>
          </a:p>
        </p:txBody>
      </p:sp>
      <p:sp>
        <p:nvSpPr>
          <p:cNvPr id="4" name="文本占位符 3"/>
          <p:cNvSpPr>
            <a:spLocks noGrp="1"/>
          </p:cNvSpPr>
          <p:nvPr>
            <p:ph type="body" sz="half" idx="2"/>
          </p:nvPr>
        </p:nvSpPr>
        <p:spPr>
          <a:xfrm>
            <a:off x="839789" y="2057400"/>
            <a:ext cx="3932237" cy="3811588"/>
          </a:xfrm>
        </p:spPr>
        <p:txBody>
          <a:bodyPr/>
          <a:lstStyle>
            <a:lvl1pPr marL="0" indent="0">
              <a:buNone/>
              <a:defRPr sz="800"/>
            </a:lvl1pPr>
            <a:lvl2pPr marL="228623" indent="0">
              <a:buNone/>
              <a:defRPr sz="700"/>
            </a:lvl2pPr>
            <a:lvl3pPr marL="457246" indent="0">
              <a:buNone/>
              <a:defRPr sz="600"/>
            </a:lvl3pPr>
            <a:lvl4pPr marL="685869" indent="0">
              <a:buNone/>
              <a:defRPr sz="500"/>
            </a:lvl4pPr>
            <a:lvl5pPr marL="914492" indent="0">
              <a:buNone/>
              <a:defRPr sz="500"/>
            </a:lvl5pPr>
            <a:lvl6pPr marL="1143115" indent="0">
              <a:buNone/>
              <a:defRPr sz="500"/>
            </a:lvl6pPr>
            <a:lvl7pPr marL="1371737" indent="0">
              <a:buNone/>
              <a:defRPr sz="500"/>
            </a:lvl7pPr>
            <a:lvl8pPr marL="1600360" indent="0">
              <a:buNone/>
              <a:defRPr sz="500"/>
            </a:lvl8pPr>
            <a:lvl9pPr marL="1828983" indent="0">
              <a:buNone/>
              <a:defRPr sz="5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3170974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1892066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838201"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1376710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Shape 39"/>
          <p:cNvSpPr/>
          <p:nvPr userDrawn="1"/>
        </p:nvSpPr>
        <p:spPr>
          <a:xfrm>
            <a:off x="-436345" y="-236502"/>
            <a:ext cx="12811468" cy="7569939"/>
          </a:xfrm>
          <a:prstGeom prst="rect">
            <a:avLst/>
          </a:prstGeom>
          <a:solidFill>
            <a:srgbClr val="00BEF3"/>
          </a:solidFill>
          <a:ln w="12700">
            <a:miter lim="400000"/>
          </a:ln>
        </p:spPr>
        <p:txBody>
          <a:bodyPr lIns="0" tIns="0" rIns="0" bIns="0" anchor="ctr"/>
          <a:lstStyle/>
          <a:p>
            <a:pPr lvl="0">
              <a:defRPr sz="3200">
                <a:solidFill>
                  <a:srgbClr val="FFFFFF"/>
                </a:solidFill>
              </a:defRPr>
            </a:pPr>
            <a:endParaRPr sz="1600"/>
          </a:p>
        </p:txBody>
      </p:sp>
      <p:sp>
        <p:nvSpPr>
          <p:cNvPr id="4" name="文本框 3">
            <a:extLst>
              <a:ext uri="{FF2B5EF4-FFF2-40B4-BE49-F238E27FC236}">
                <a16:creationId xmlns:a16="http://schemas.microsoft.com/office/drawing/2014/main" id="{E6BF4C0A-E2D7-4EE5-816C-57B42E798D34}"/>
              </a:ext>
            </a:extLst>
          </p:cNvPr>
          <p:cNvSpPr txBox="1"/>
          <p:nvPr userDrawn="1"/>
        </p:nvSpPr>
        <p:spPr>
          <a:xfrm rot="14348414">
            <a:off x="4861441" y="-1388113"/>
            <a:ext cx="1107996" cy="9543386"/>
          </a:xfrm>
          <a:prstGeom prst="rect">
            <a:avLst/>
          </a:prstGeom>
          <a:noFill/>
        </p:spPr>
        <p:txBody>
          <a:bodyPr vert="eaVert" wrap="square" rtlCol="0">
            <a:spAutoFit/>
          </a:bodyPr>
          <a:lstStyle/>
          <a:p>
            <a:pPr algn="ctr"/>
            <a:r>
              <a:rPr lang="zh-CN" altLang="en-US" sz="6000" dirty="0">
                <a:solidFill>
                  <a:schemeClr val="accent1">
                    <a:lumMod val="60000"/>
                    <a:lumOff val="40000"/>
                  </a:schemeClr>
                </a:solidFill>
                <a:effectLst>
                  <a:outerShdw blurRad="38100" dist="38100" dir="2700000" algn="tl">
                    <a:srgbClr val="000000">
                      <a:alpha val="43137"/>
                    </a:srgbClr>
                  </a:outerShdw>
                </a:effectLst>
              </a:rPr>
              <a:t>成都小码联城科技有限公司</a:t>
            </a:r>
            <a:endParaRPr lang="zh-CN" altLang="en-US" sz="4800" dirty="0">
              <a:solidFill>
                <a:schemeClr val="accent1">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13258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409464" y="1384554"/>
            <a:ext cx="11354935" cy="5127458"/>
          </a:xfrm>
          <a:prstGeom prst="rect">
            <a:avLst/>
          </a:prstGeom>
        </p:spPr>
        <p:txBody>
          <a:bodyPr>
            <a:normAutofit/>
          </a:bodyPr>
          <a:lstStyle>
            <a:lvl1pPr>
              <a:defRPr sz="2701">
                <a:latin typeface="Microsoft YaHei" charset="0"/>
                <a:ea typeface="Microsoft YaHei" charset="0"/>
                <a:cs typeface="Microsoft YaHei" charset="0"/>
              </a:defRPr>
            </a:lvl1pPr>
            <a:lvl2pPr>
              <a:defRPr sz="2400">
                <a:latin typeface="Microsoft YaHei" charset="0"/>
                <a:ea typeface="Microsoft YaHei" charset="0"/>
                <a:cs typeface="Microsoft YaHei" charset="0"/>
              </a:defRPr>
            </a:lvl2pPr>
            <a:lvl3pPr>
              <a:defRPr sz="2200">
                <a:latin typeface="Microsoft YaHei" charset="0"/>
                <a:ea typeface="Microsoft YaHei" charset="0"/>
                <a:cs typeface="Microsoft YaHei" charset="0"/>
              </a:defRPr>
            </a:lvl3pPr>
            <a:lvl4pPr>
              <a:defRPr sz="2000">
                <a:latin typeface="Microsoft YaHei" charset="0"/>
                <a:ea typeface="Microsoft YaHei" charset="0"/>
                <a:cs typeface="Microsoft YaHei" charset="0"/>
              </a:defRPr>
            </a:lvl4pPr>
            <a:lvl5pPr>
              <a:defRPr sz="2000">
                <a:latin typeface="Microsoft YaHei" charset="0"/>
                <a:ea typeface="Microsoft YaHei" charset="0"/>
                <a:cs typeface="Microsoft YaHei" charset="0"/>
              </a:defRPr>
            </a:lvl5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CN" altLang="en-US" dirty="0"/>
          </a:p>
        </p:txBody>
      </p:sp>
      <p:pic>
        <p:nvPicPr>
          <p:cNvPr id="16" name="image3.png"/>
          <p:cNvPicPr/>
          <p:nvPr userDrawn="1"/>
        </p:nvPicPr>
        <p:blipFill>
          <a:blip r:embed="rId2">
            <a:extLst/>
          </a:blip>
          <a:stretch>
            <a:fillRect/>
          </a:stretch>
        </p:blipFill>
        <p:spPr>
          <a:xfrm>
            <a:off x="10761265" y="323896"/>
            <a:ext cx="1218044" cy="713930"/>
          </a:xfrm>
          <a:prstGeom prst="rect">
            <a:avLst/>
          </a:prstGeom>
          <a:ln w="12700">
            <a:miter lim="400000"/>
          </a:ln>
        </p:spPr>
      </p:pic>
      <p:sp>
        <p:nvSpPr>
          <p:cNvPr id="36" name="标题 35"/>
          <p:cNvSpPr>
            <a:spLocks noGrp="1"/>
          </p:cNvSpPr>
          <p:nvPr>
            <p:ph type="title"/>
          </p:nvPr>
        </p:nvSpPr>
        <p:spPr>
          <a:xfrm>
            <a:off x="1024267" y="212400"/>
            <a:ext cx="6241980" cy="605471"/>
          </a:xfrm>
          <a:prstGeom prst="rect">
            <a:avLst/>
          </a:prstGeom>
        </p:spPr>
        <p:txBody>
          <a:bodyPr anchor="ctr">
            <a:noAutofit/>
          </a:bodyPr>
          <a:lstStyle>
            <a:lvl1pPr>
              <a:defRPr sz="3301">
                <a:solidFill>
                  <a:schemeClr val="bg1"/>
                </a:solidFill>
                <a:latin typeface="Microsoft YaHei" charset="0"/>
                <a:ea typeface="Microsoft YaHei" charset="0"/>
                <a:cs typeface="Microsoft YaHei" charset="0"/>
              </a:defRPr>
            </a:lvl1pPr>
          </a:lstStyle>
          <a:p>
            <a:r>
              <a:rPr kumimoji="1" lang="zh-CN" altLang="en-US"/>
              <a:t>单击此处编辑母版标题样式</a:t>
            </a:r>
            <a:endParaRPr kumimoji="1" lang="zh-CN" altLang="en-US" dirty="0"/>
          </a:p>
        </p:txBody>
      </p:sp>
      <p:sp>
        <p:nvSpPr>
          <p:cNvPr id="5" name="文本框 4">
            <a:extLst>
              <a:ext uri="{FF2B5EF4-FFF2-40B4-BE49-F238E27FC236}">
                <a16:creationId xmlns:a16="http://schemas.microsoft.com/office/drawing/2014/main" id="{6AE243CC-8DEB-45F5-A4B5-96B811417288}"/>
              </a:ext>
            </a:extLst>
          </p:cNvPr>
          <p:cNvSpPr txBox="1"/>
          <p:nvPr userDrawn="1"/>
        </p:nvSpPr>
        <p:spPr>
          <a:xfrm rot="14348414">
            <a:off x="4861441" y="-1388113"/>
            <a:ext cx="1107996" cy="9543386"/>
          </a:xfrm>
          <a:prstGeom prst="rect">
            <a:avLst/>
          </a:prstGeom>
          <a:noFill/>
        </p:spPr>
        <p:txBody>
          <a:bodyPr vert="eaVert" wrap="square" rtlCol="0">
            <a:spAutoFit/>
          </a:bodyPr>
          <a:lstStyle/>
          <a:p>
            <a:pPr algn="ctr"/>
            <a:r>
              <a:rPr lang="zh-CN" altLang="en-US" sz="6000" dirty="0">
                <a:solidFill>
                  <a:schemeClr val="accent1">
                    <a:lumMod val="60000"/>
                    <a:lumOff val="40000"/>
                  </a:schemeClr>
                </a:solidFill>
                <a:effectLst>
                  <a:outerShdw blurRad="38100" dist="38100" dir="2700000" algn="tl">
                    <a:srgbClr val="000000">
                      <a:alpha val="43137"/>
                    </a:srgbClr>
                  </a:outerShdw>
                </a:effectLst>
              </a:rPr>
              <a:t>成都小码联城科技有限公司</a:t>
            </a:r>
            <a:endParaRPr lang="zh-CN" altLang="en-US" sz="4800" dirty="0">
              <a:solidFill>
                <a:schemeClr val="accent1">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08413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Shape 54"/>
          <p:cNvSpPr/>
          <p:nvPr userDrawn="1"/>
        </p:nvSpPr>
        <p:spPr>
          <a:xfrm>
            <a:off x="-1" y="1280"/>
            <a:ext cx="12192796" cy="1024138"/>
          </a:xfrm>
          <a:prstGeom prst="rect">
            <a:avLst/>
          </a:prstGeom>
          <a:solidFill>
            <a:srgbClr val="00BEF3"/>
          </a:solidFill>
          <a:ln w="12700">
            <a:miter lim="400000"/>
          </a:ln>
        </p:spPr>
        <p:txBody>
          <a:bodyPr lIns="0" tIns="0" rIns="0" bIns="0" anchor="ctr"/>
          <a:lstStyle/>
          <a:p>
            <a:pPr lvl="0">
              <a:defRPr sz="3200">
                <a:solidFill>
                  <a:srgbClr val="FFFFFF"/>
                </a:solidFill>
              </a:defRPr>
            </a:pPr>
            <a:endParaRPr sz="1600"/>
          </a:p>
        </p:txBody>
      </p:sp>
      <p:sp>
        <p:nvSpPr>
          <p:cNvPr id="7" name="Shape 55"/>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9" name="Shape 57"/>
          <p:cNvSpPr/>
          <p:nvPr userDrawn="1"/>
        </p:nvSpPr>
        <p:spPr>
          <a:xfrm>
            <a:off x="411450" y="251394"/>
            <a:ext cx="749134" cy="453504"/>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20BFF1"/>
          </a:solidFill>
          <a:ln w="12700">
            <a:miter lim="400000"/>
          </a:ln>
        </p:spPr>
        <p:txBody>
          <a:bodyPr lIns="0" tIns="0" rIns="0" bIns="0" anchor="ctr"/>
          <a:lstStyle/>
          <a:p>
            <a:pPr lvl="0" algn="l" defTabSz="228623">
              <a:defRPr sz="1200">
                <a:latin typeface="Helvetica"/>
                <a:ea typeface="Helvetica"/>
                <a:cs typeface="Helvetica"/>
                <a:sym typeface="Helvetica"/>
              </a:defRPr>
            </a:pPr>
            <a:endParaRPr sz="600"/>
          </a:p>
        </p:txBody>
      </p:sp>
      <p:sp>
        <p:nvSpPr>
          <p:cNvPr id="10" name="Shape 61"/>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11" name="Shape 62"/>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12" name="Shape 63"/>
          <p:cNvSpPr/>
          <p:nvPr userDrawn="1"/>
        </p:nvSpPr>
        <p:spPr>
          <a:xfrm>
            <a:off x="411450" y="251394"/>
            <a:ext cx="749134" cy="453504"/>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20BFF1"/>
          </a:solidFill>
          <a:ln w="12700">
            <a:miter lim="400000"/>
          </a:ln>
        </p:spPr>
        <p:txBody>
          <a:bodyPr lIns="0" tIns="0" rIns="0" bIns="0" anchor="ctr"/>
          <a:lstStyle/>
          <a:p>
            <a:pPr lvl="0" algn="l" defTabSz="228623">
              <a:defRPr sz="1200">
                <a:latin typeface="Helvetica"/>
                <a:ea typeface="Helvetica"/>
                <a:cs typeface="Helvetica"/>
                <a:sym typeface="Helvetica"/>
              </a:defRPr>
            </a:pPr>
            <a:endParaRPr sz="600"/>
          </a:p>
        </p:txBody>
      </p:sp>
      <p:sp>
        <p:nvSpPr>
          <p:cNvPr id="13" name="Shape 64"/>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14" name="Shape 65"/>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15" name="Shape 66"/>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16" name="Shape 67"/>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17" name="Shape 68"/>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18" name="Shape 69"/>
          <p:cNvSpPr/>
          <p:nvPr userDrawn="1"/>
        </p:nvSpPr>
        <p:spPr>
          <a:xfrm>
            <a:off x="411450" y="251394"/>
            <a:ext cx="749134" cy="453504"/>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20BFF1"/>
          </a:solidFill>
          <a:ln w="12700">
            <a:miter lim="400000"/>
          </a:ln>
        </p:spPr>
        <p:txBody>
          <a:bodyPr lIns="0" tIns="0" rIns="0" bIns="0" anchor="ctr"/>
          <a:lstStyle/>
          <a:p>
            <a:pPr lvl="0" algn="l" defTabSz="228623">
              <a:defRPr sz="1200">
                <a:latin typeface="Helvetica"/>
                <a:ea typeface="Helvetica"/>
                <a:cs typeface="Helvetica"/>
                <a:sym typeface="Helvetica"/>
              </a:defRPr>
            </a:pPr>
            <a:endParaRPr sz="600"/>
          </a:p>
        </p:txBody>
      </p:sp>
      <p:sp>
        <p:nvSpPr>
          <p:cNvPr id="19" name="Shape 70"/>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20" name="Shape 71"/>
          <p:cNvSpPr/>
          <p:nvPr userDrawn="1"/>
        </p:nvSpPr>
        <p:spPr>
          <a:xfrm>
            <a:off x="411450" y="251394"/>
            <a:ext cx="749134" cy="453504"/>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20BFF1"/>
          </a:solidFill>
          <a:ln w="12700">
            <a:miter lim="400000"/>
          </a:ln>
        </p:spPr>
        <p:txBody>
          <a:bodyPr lIns="0" tIns="0" rIns="0" bIns="0" anchor="ctr"/>
          <a:lstStyle/>
          <a:p>
            <a:pPr lvl="0" algn="l" defTabSz="228623">
              <a:defRPr sz="1200">
                <a:latin typeface="Helvetica"/>
                <a:ea typeface="Helvetica"/>
                <a:cs typeface="Helvetica"/>
                <a:sym typeface="Helvetica"/>
              </a:defRPr>
            </a:pPr>
            <a:endParaRPr sz="600"/>
          </a:p>
        </p:txBody>
      </p:sp>
      <p:sp>
        <p:nvSpPr>
          <p:cNvPr id="21" name="Shape 72"/>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22" name="Shape 73"/>
          <p:cNvSpPr/>
          <p:nvPr userDrawn="1"/>
        </p:nvSpPr>
        <p:spPr>
          <a:xfrm>
            <a:off x="284441" y="270443"/>
            <a:ext cx="749135" cy="453505"/>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00BEF3"/>
          </a:solidFill>
          <a:ln w="12700">
            <a:miter lim="400000"/>
          </a:ln>
        </p:spPr>
        <p:txBody>
          <a:bodyPr lIns="0" tIns="0" rIns="0" bIns="0" anchor="ctr"/>
          <a:lstStyle/>
          <a:p>
            <a:pPr lvl="0">
              <a:defRPr sz="3200">
                <a:solidFill>
                  <a:srgbClr val="00BEF3"/>
                </a:solidFill>
              </a:defRPr>
            </a:pPr>
            <a:endParaRPr sz="1600"/>
          </a:p>
        </p:txBody>
      </p:sp>
      <p:sp>
        <p:nvSpPr>
          <p:cNvPr id="23" name="Shape 74"/>
          <p:cNvSpPr/>
          <p:nvPr userDrawn="1"/>
        </p:nvSpPr>
        <p:spPr>
          <a:xfrm>
            <a:off x="411450" y="251394"/>
            <a:ext cx="749134" cy="453504"/>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20BFF1"/>
          </a:solidFill>
          <a:ln w="12700">
            <a:miter lim="400000"/>
          </a:ln>
        </p:spPr>
        <p:txBody>
          <a:bodyPr lIns="0" tIns="0" rIns="0" bIns="0" anchor="ctr"/>
          <a:lstStyle/>
          <a:p>
            <a:pPr lvl="0" algn="l" defTabSz="228623">
              <a:defRPr sz="1200">
                <a:latin typeface="Helvetica"/>
                <a:ea typeface="Helvetica"/>
                <a:cs typeface="Helvetica"/>
                <a:sym typeface="Helvetica"/>
              </a:defRPr>
            </a:pPr>
            <a:endParaRPr sz="600"/>
          </a:p>
        </p:txBody>
      </p:sp>
      <p:sp>
        <p:nvSpPr>
          <p:cNvPr id="26" name="Shape 77"/>
          <p:cNvSpPr/>
          <p:nvPr userDrawn="1"/>
        </p:nvSpPr>
        <p:spPr>
          <a:xfrm>
            <a:off x="411450" y="378394"/>
            <a:ext cx="749134" cy="453504"/>
          </a:xfrm>
          <a:custGeom>
            <a:avLst/>
            <a:gdLst/>
            <a:ahLst/>
            <a:cxnLst>
              <a:cxn ang="0">
                <a:pos x="wd2" y="hd2"/>
              </a:cxn>
              <a:cxn ang="5400000">
                <a:pos x="wd2" y="hd2"/>
              </a:cxn>
              <a:cxn ang="10800000">
                <a:pos x="wd2" y="hd2"/>
              </a:cxn>
              <a:cxn ang="16200000">
                <a:pos x="wd2" y="hd2"/>
              </a:cxn>
            </a:cxnLst>
            <a:rect l="0" t="0" r="r" b="b"/>
            <a:pathLst>
              <a:path w="21600" h="21600" extrusionOk="0">
                <a:moveTo>
                  <a:pt x="13440" y="0"/>
                </a:moveTo>
                <a:lnTo>
                  <a:pt x="0" y="21600"/>
                </a:lnTo>
                <a:lnTo>
                  <a:pt x="21600" y="20187"/>
                </a:lnTo>
                <a:lnTo>
                  <a:pt x="13440" y="0"/>
                </a:lnTo>
                <a:close/>
              </a:path>
            </a:pathLst>
          </a:custGeom>
          <a:solidFill>
            <a:srgbClr val="20BFF1"/>
          </a:solidFill>
          <a:ln w="12700">
            <a:miter lim="400000"/>
          </a:ln>
        </p:spPr>
        <p:txBody>
          <a:bodyPr lIns="0" tIns="0" rIns="0" bIns="0" anchor="ctr"/>
          <a:lstStyle/>
          <a:p>
            <a:pPr lvl="0" algn="l" defTabSz="228623">
              <a:defRPr sz="1200">
                <a:latin typeface="Helvetica"/>
                <a:ea typeface="Helvetica"/>
                <a:cs typeface="Helvetica"/>
                <a:sym typeface="Helvetica"/>
              </a:defRPr>
            </a:pPr>
            <a:endParaRPr sz="600"/>
          </a:p>
        </p:txBody>
      </p:sp>
      <p:sp>
        <p:nvSpPr>
          <p:cNvPr id="28" name="标题 35"/>
          <p:cNvSpPr>
            <a:spLocks noGrp="1"/>
          </p:cNvSpPr>
          <p:nvPr>
            <p:ph type="title"/>
          </p:nvPr>
        </p:nvSpPr>
        <p:spPr>
          <a:xfrm>
            <a:off x="1024267" y="212400"/>
            <a:ext cx="6241980" cy="605471"/>
          </a:xfrm>
          <a:prstGeom prst="rect">
            <a:avLst/>
          </a:prstGeom>
        </p:spPr>
        <p:txBody>
          <a:bodyPr anchor="ctr">
            <a:noAutofit/>
          </a:bodyPr>
          <a:lstStyle>
            <a:lvl1pPr>
              <a:defRPr sz="3301">
                <a:solidFill>
                  <a:schemeClr val="bg1"/>
                </a:solidFill>
                <a:latin typeface="Microsoft YaHei" charset="0"/>
                <a:ea typeface="Microsoft YaHei" charset="0"/>
                <a:cs typeface="Microsoft YaHei" charset="0"/>
              </a:defRPr>
            </a:lvl1pPr>
          </a:lstStyle>
          <a:p>
            <a:r>
              <a:rPr kumimoji="1" lang="zh-CN" altLang="en-US"/>
              <a:t>单击此处编辑母版标题样式</a:t>
            </a:r>
            <a:endParaRPr kumimoji="1" lang="zh-CN" altLang="en-US" dirty="0"/>
          </a:p>
        </p:txBody>
      </p:sp>
      <p:sp>
        <p:nvSpPr>
          <p:cNvPr id="24" name="文本框 23">
            <a:extLst>
              <a:ext uri="{FF2B5EF4-FFF2-40B4-BE49-F238E27FC236}">
                <a16:creationId xmlns:a16="http://schemas.microsoft.com/office/drawing/2014/main" id="{49541545-0A1C-4972-BCB7-F06919A9EC63}"/>
              </a:ext>
            </a:extLst>
          </p:cNvPr>
          <p:cNvSpPr txBox="1"/>
          <p:nvPr userDrawn="1"/>
        </p:nvSpPr>
        <p:spPr>
          <a:xfrm rot="14348414">
            <a:off x="4861441" y="-1388113"/>
            <a:ext cx="1107996" cy="9543386"/>
          </a:xfrm>
          <a:prstGeom prst="rect">
            <a:avLst/>
          </a:prstGeom>
          <a:noFill/>
        </p:spPr>
        <p:txBody>
          <a:bodyPr vert="eaVert" wrap="square" rtlCol="0">
            <a:spAutoFit/>
          </a:bodyPr>
          <a:lstStyle/>
          <a:p>
            <a:pPr algn="ctr"/>
            <a:r>
              <a:rPr lang="zh-CN" altLang="en-US" sz="6000" dirty="0">
                <a:solidFill>
                  <a:schemeClr val="accent1">
                    <a:lumMod val="60000"/>
                    <a:lumOff val="40000"/>
                  </a:schemeClr>
                </a:solidFill>
                <a:effectLst>
                  <a:outerShdw blurRad="38100" dist="38100" dir="2700000" algn="tl">
                    <a:srgbClr val="000000">
                      <a:alpha val="43137"/>
                    </a:srgbClr>
                  </a:outerShdw>
                </a:effectLst>
              </a:rPr>
              <a:t>成都小码联城科技有限公司</a:t>
            </a:r>
            <a:endParaRPr lang="zh-CN" altLang="en-US" sz="4800" dirty="0">
              <a:solidFill>
                <a:schemeClr val="accent1">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9798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A2DBAC9-B8EE-46B3-AC80-755705E7D47C}"/>
              </a:ext>
            </a:extLst>
          </p:cNvPr>
          <p:cNvSpPr txBox="1"/>
          <p:nvPr userDrawn="1"/>
        </p:nvSpPr>
        <p:spPr>
          <a:xfrm rot="14348414">
            <a:off x="4861441" y="-1388113"/>
            <a:ext cx="1107996" cy="9543386"/>
          </a:xfrm>
          <a:prstGeom prst="rect">
            <a:avLst/>
          </a:prstGeom>
          <a:noFill/>
        </p:spPr>
        <p:txBody>
          <a:bodyPr vert="eaVert" wrap="square" rtlCol="0">
            <a:spAutoFit/>
          </a:bodyPr>
          <a:lstStyle/>
          <a:p>
            <a:pPr algn="ctr"/>
            <a:r>
              <a:rPr lang="zh-CN" altLang="en-US" sz="6000" dirty="0">
                <a:solidFill>
                  <a:schemeClr val="accent1">
                    <a:lumMod val="60000"/>
                    <a:lumOff val="40000"/>
                  </a:schemeClr>
                </a:solidFill>
                <a:effectLst>
                  <a:outerShdw blurRad="38100" dist="38100" dir="2700000" algn="tl">
                    <a:srgbClr val="000000">
                      <a:alpha val="43137"/>
                    </a:srgbClr>
                  </a:outerShdw>
                </a:effectLst>
              </a:rPr>
              <a:t>成都小码联城科技有限公司</a:t>
            </a:r>
            <a:endParaRPr lang="zh-CN" altLang="en-US" sz="4800" dirty="0">
              <a:solidFill>
                <a:schemeClr val="accent1">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38664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4" name="Shape 1019"/>
          <p:cNvSpPr/>
          <p:nvPr userDrawn="1"/>
        </p:nvSpPr>
        <p:spPr>
          <a:xfrm>
            <a:off x="5099821" y="2738049"/>
            <a:ext cx="3448064" cy="1051702"/>
          </a:xfrm>
          <a:prstGeom prst="rect">
            <a:avLst/>
          </a:prstGeom>
          <a:ln w="12700">
            <a:miter lim="400000"/>
          </a:ln>
          <a:extLst>
            <a:ext uri="{C572A759-6A51-4108-AA02-DFA0A04FC94B}">
              <ma14:wrappingTextBoxFlag xmlns:ma14="http://schemas.microsoft.com/office/mac/drawingml/2011/main" xmlns="" val="1"/>
            </a:ext>
          </a:extLst>
        </p:spPr>
        <p:txBody>
          <a:bodyPr wrap="none" lIns="25402" tIns="25402" rIns="25402" bIns="25402" anchor="ctr">
            <a:spAutoFit/>
          </a:bodyPr>
          <a:lstStyle>
            <a:lvl1pPr>
              <a:defRPr sz="13000">
                <a:solidFill>
                  <a:srgbClr val="002351"/>
                </a:solidFill>
                <a:latin typeface="Microsoft YaHei"/>
                <a:ea typeface="Microsoft YaHei"/>
                <a:cs typeface="Microsoft YaHei"/>
                <a:sym typeface="Microsoft YaHei"/>
              </a:defRPr>
            </a:lvl1pPr>
          </a:lstStyle>
          <a:p>
            <a:pPr lvl="0">
              <a:defRPr sz="1800">
                <a:solidFill>
                  <a:srgbClr val="000000"/>
                </a:solidFill>
              </a:defRPr>
            </a:pPr>
            <a:r>
              <a:rPr sz="6501" dirty="0">
                <a:solidFill>
                  <a:srgbClr val="002351"/>
                </a:solidFill>
              </a:rPr>
              <a:t>THANKS</a:t>
            </a:r>
          </a:p>
        </p:txBody>
      </p:sp>
      <p:sp>
        <p:nvSpPr>
          <p:cNvPr id="5" name="文本框 4">
            <a:extLst>
              <a:ext uri="{FF2B5EF4-FFF2-40B4-BE49-F238E27FC236}">
                <a16:creationId xmlns:a16="http://schemas.microsoft.com/office/drawing/2014/main" id="{6DB9685B-2DF5-4D09-B037-34B2A87FD557}"/>
              </a:ext>
            </a:extLst>
          </p:cNvPr>
          <p:cNvSpPr txBox="1"/>
          <p:nvPr userDrawn="1"/>
        </p:nvSpPr>
        <p:spPr>
          <a:xfrm rot="14348414">
            <a:off x="4861441" y="-1388113"/>
            <a:ext cx="1107996" cy="9543386"/>
          </a:xfrm>
          <a:prstGeom prst="rect">
            <a:avLst/>
          </a:prstGeom>
          <a:noFill/>
        </p:spPr>
        <p:txBody>
          <a:bodyPr vert="eaVert" wrap="square" rtlCol="0">
            <a:spAutoFit/>
          </a:bodyPr>
          <a:lstStyle/>
          <a:p>
            <a:pPr algn="ctr"/>
            <a:r>
              <a:rPr lang="zh-CN" altLang="en-US" sz="6000" dirty="0">
                <a:solidFill>
                  <a:schemeClr val="accent1">
                    <a:lumMod val="60000"/>
                    <a:lumOff val="40000"/>
                  </a:schemeClr>
                </a:solidFill>
                <a:effectLst>
                  <a:outerShdw blurRad="38100" dist="38100" dir="2700000" algn="tl">
                    <a:srgbClr val="000000">
                      <a:alpha val="43137"/>
                    </a:srgbClr>
                  </a:outerShdw>
                </a:effectLst>
              </a:rPr>
              <a:t>成都小码联城科技有限公司</a:t>
            </a:r>
            <a:endParaRPr lang="zh-CN" altLang="en-US" sz="4800" dirty="0">
              <a:solidFill>
                <a:schemeClr val="accent1">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42757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a:prstGeom prst="rect">
            <a:avLst/>
          </a:prstGeom>
        </p:spPr>
        <p:txBody>
          <a:bodyPr/>
          <a:lstStyle/>
          <a:p>
            <a:r>
              <a:rPr lang="zh-CN" altLang="en-US" dirty="0"/>
              <a:t>单击此处编辑母版标题样式</a:t>
            </a:r>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82645234-7612-44AC-A6DE-6E8464031C5E}" type="datetimeFigureOut">
              <a:rPr lang="zh-CN" altLang="en-US">
                <a:solidFill>
                  <a:prstClr val="black"/>
                </a:solidFill>
              </a:rPr>
              <a:pPr/>
              <a:t>2018/3/9</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88334971-0E9D-41A8-848A-2EB75DF82A75}"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451502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标题与副标题">
    <p:spTree>
      <p:nvGrpSpPr>
        <p:cNvPr id="1" name=""/>
        <p:cNvGrpSpPr/>
        <p:nvPr/>
      </p:nvGrpSpPr>
      <p:grpSpPr>
        <a:xfrm>
          <a:off x="0" y="0"/>
          <a:ext cx="0" cy="0"/>
          <a:chOff x="0" y="0"/>
          <a:chExt cx="0" cy="0"/>
        </a:xfrm>
      </p:grpSpPr>
      <p:sp>
        <p:nvSpPr>
          <p:cNvPr id="5" name="Shape 5"/>
          <p:cNvSpPr>
            <a:spLocks noGrp="1"/>
          </p:cNvSpPr>
          <p:nvPr>
            <p:ph type="title"/>
          </p:nvPr>
        </p:nvSpPr>
        <p:spPr>
          <a:xfrm>
            <a:off x="889005" y="1149350"/>
            <a:ext cx="10414000" cy="2324100"/>
          </a:xfrm>
          <a:prstGeom prst="rect">
            <a:avLst/>
          </a:prstGeom>
        </p:spPr>
        <p:txBody>
          <a:bodyPr anchor="b"/>
          <a:lstStyle/>
          <a:p>
            <a:pPr lvl="0">
              <a:defRPr sz="1800"/>
            </a:pPr>
            <a:r>
              <a:rPr sz="5600" dirty="0" err="1"/>
              <a:t>标题文本</a:t>
            </a:r>
            <a:endParaRPr sz="5600" dirty="0"/>
          </a:p>
        </p:txBody>
      </p:sp>
      <p:sp>
        <p:nvSpPr>
          <p:cNvPr id="6" name="Shape 6"/>
          <p:cNvSpPr>
            <a:spLocks noGrp="1"/>
          </p:cNvSpPr>
          <p:nvPr>
            <p:ph type="body" idx="1"/>
          </p:nvPr>
        </p:nvSpPr>
        <p:spPr>
          <a:xfrm>
            <a:off x="889005" y="3536950"/>
            <a:ext cx="10414000" cy="793750"/>
          </a:xfrm>
          <a:prstGeom prst="rect">
            <a:avLst/>
          </a:prstGeom>
        </p:spPr>
        <p:txBody>
          <a:bodyPr anchor="t"/>
          <a:lstStyle>
            <a:lvl1pPr marL="0" indent="0" algn="ctr">
              <a:spcBef>
                <a:spcPts val="0"/>
              </a:spcBef>
              <a:buSzTx/>
              <a:buNone/>
              <a:defRPr sz="2200"/>
            </a:lvl1pPr>
            <a:lvl2pPr marL="0" indent="114208" algn="ctr">
              <a:spcBef>
                <a:spcPts val="0"/>
              </a:spcBef>
              <a:buSzTx/>
              <a:buNone/>
              <a:defRPr sz="2200"/>
            </a:lvl2pPr>
            <a:lvl3pPr marL="0" indent="228419" algn="ctr">
              <a:spcBef>
                <a:spcPts val="0"/>
              </a:spcBef>
              <a:buSzTx/>
              <a:buNone/>
              <a:defRPr sz="2200"/>
            </a:lvl3pPr>
            <a:lvl4pPr marL="0" indent="342627" algn="ctr">
              <a:spcBef>
                <a:spcPts val="0"/>
              </a:spcBef>
              <a:buSzTx/>
              <a:buNone/>
              <a:defRPr sz="2200"/>
            </a:lvl4pPr>
            <a:lvl5pPr marL="0" indent="456833" algn="ctr">
              <a:spcBef>
                <a:spcPts val="0"/>
              </a:spcBef>
              <a:buSzTx/>
              <a:buNone/>
              <a:defRPr sz="2200"/>
            </a:lvl5pPr>
          </a:lstStyle>
          <a:p>
            <a:pPr lvl="0">
              <a:defRPr sz="1800"/>
            </a:pPr>
            <a:r>
              <a:rPr sz="2200"/>
              <a:t>正文级别 1</a:t>
            </a:r>
          </a:p>
          <a:p>
            <a:pPr lvl="1">
              <a:defRPr sz="1800"/>
            </a:pPr>
            <a:r>
              <a:rPr sz="2200"/>
              <a:t>正文级别 2</a:t>
            </a:r>
          </a:p>
          <a:p>
            <a:pPr lvl="2">
              <a:defRPr sz="1800"/>
            </a:pPr>
            <a:r>
              <a:rPr sz="2200"/>
              <a:t>正文级别 3</a:t>
            </a:r>
          </a:p>
          <a:p>
            <a:pPr lvl="3">
              <a:defRPr sz="1800"/>
            </a:pPr>
            <a:r>
              <a:rPr sz="2200"/>
              <a:t>正文级别 4</a:t>
            </a:r>
          </a:p>
          <a:p>
            <a:pPr lvl="4">
              <a:defRPr sz="1800"/>
            </a:pPr>
            <a:r>
              <a:rPr sz="2200"/>
              <a:t>正文级别 5</a:t>
            </a:r>
          </a:p>
        </p:txBody>
      </p:sp>
    </p:spTree>
    <p:extLst>
      <p:ext uri="{BB962C8B-B14F-4D97-AF65-F5344CB8AC3E}">
        <p14:creationId xmlns:p14="http://schemas.microsoft.com/office/powerpoint/2010/main" val="124012417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1" y="1122363"/>
            <a:ext cx="9144000" cy="2387600"/>
          </a:xfrm>
        </p:spPr>
        <p:txBody>
          <a:bodyPr anchor="b"/>
          <a:lstStyle>
            <a:lvl1pPr algn="ctr">
              <a:defRPr sz="3001"/>
            </a:lvl1pPr>
          </a:lstStyle>
          <a:p>
            <a:r>
              <a:rPr kumimoji="1" lang="zh-CN" altLang="en-US"/>
              <a:t>单击此处编辑母版标题样式</a:t>
            </a:r>
          </a:p>
        </p:txBody>
      </p:sp>
      <p:sp>
        <p:nvSpPr>
          <p:cNvPr id="3" name="副标题 2"/>
          <p:cNvSpPr>
            <a:spLocks noGrp="1"/>
          </p:cNvSpPr>
          <p:nvPr>
            <p:ph type="subTitle" idx="1"/>
          </p:nvPr>
        </p:nvSpPr>
        <p:spPr>
          <a:xfrm>
            <a:off x="1524001" y="3602038"/>
            <a:ext cx="9144000" cy="1655762"/>
          </a:xfrm>
        </p:spPr>
        <p:txBody>
          <a:bodyPr/>
          <a:lstStyle>
            <a:lvl1pPr marL="0" indent="0" algn="ctr">
              <a:buNone/>
              <a:defRPr sz="1200"/>
            </a:lvl1pPr>
            <a:lvl2pPr marL="228623" indent="0" algn="ctr">
              <a:buNone/>
              <a:defRPr sz="1000"/>
            </a:lvl2pPr>
            <a:lvl3pPr marL="457246" indent="0" algn="ctr">
              <a:buNone/>
              <a:defRPr sz="900"/>
            </a:lvl3pPr>
            <a:lvl4pPr marL="685869" indent="0" algn="ctr">
              <a:buNone/>
              <a:defRPr sz="800"/>
            </a:lvl4pPr>
            <a:lvl5pPr marL="914492" indent="0" algn="ctr">
              <a:buNone/>
              <a:defRPr sz="800"/>
            </a:lvl5pPr>
            <a:lvl6pPr marL="1143115" indent="0" algn="ctr">
              <a:buNone/>
              <a:defRPr sz="800"/>
            </a:lvl6pPr>
            <a:lvl7pPr marL="1371737" indent="0" algn="ctr">
              <a:buNone/>
              <a:defRPr sz="800"/>
            </a:lvl7pPr>
            <a:lvl8pPr marL="1600360" indent="0" algn="ctr">
              <a:buNone/>
              <a:defRPr sz="800"/>
            </a:lvl8pPr>
            <a:lvl9pPr marL="1828983" indent="0" algn="ctr">
              <a:buNone/>
              <a:defRPr sz="8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40CCB301-5CD9-3E4E-BDC2-4D287796E5CD}" type="datetimeFigureOut">
              <a:rPr kumimoji="1" lang="zh-CN" altLang="en-US" smtClean="0"/>
              <a:pPr/>
              <a:t>2018/3/9</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32A78634-0F4D-7D47-AE94-E0976662888E}" type="slidenum">
              <a:rPr kumimoji="1" lang="zh-CN" altLang="en-US" smtClean="0"/>
              <a:pPr/>
              <a:t>‹#›</a:t>
            </a:fld>
            <a:endParaRPr kumimoji="1" lang="zh-CN" altLang="en-US"/>
          </a:p>
        </p:txBody>
      </p:sp>
    </p:spTree>
    <p:extLst>
      <p:ext uri="{BB962C8B-B14F-4D97-AF65-F5344CB8AC3E}">
        <p14:creationId xmlns:p14="http://schemas.microsoft.com/office/powerpoint/2010/main" val="855636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heme" Target="../theme/theme2.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1176229"/>
      </p:ext>
    </p:extLst>
  </p:cSld>
  <p:clrMap bg1="lt1" tx1="dk1" bg2="lt2" tx2="dk2" accent1="accent1" accent2="accent2" accent3="accent3" accent4="accent4" accent5="accent5" accent6="accent6" hlink="hlink" folHlink="folHlink"/>
  <p:sldLayoutIdLst>
    <p:sldLayoutId id="2147483649" r:id="rId1"/>
    <p:sldLayoutId id="2147483672" r:id="rId2"/>
    <p:sldLayoutId id="2147483650" r:id="rId3"/>
    <p:sldLayoutId id="2147483654" r:id="rId4"/>
    <p:sldLayoutId id="2147483655" r:id="rId5"/>
    <p:sldLayoutId id="2147483673" r:id="rId6"/>
    <p:sldLayoutId id="2147483674" r:id="rId7"/>
    <p:sldLayoutId id="2147483675" r:id="rId8"/>
  </p:sldLayoutIdLst>
  <p:txStyles>
    <p:titleStyle>
      <a:lvl1pPr algn="l" defTabSz="457246" rtl="0" eaLnBrk="1" latinLnBrk="0" hangingPunct="1">
        <a:lnSpc>
          <a:spcPct val="90000"/>
        </a:lnSpc>
        <a:spcBef>
          <a:spcPct val="0"/>
        </a:spcBef>
        <a:buNone/>
        <a:defRPr sz="2200" kern="1200">
          <a:solidFill>
            <a:schemeClr val="tx1"/>
          </a:solidFill>
          <a:latin typeface="+mj-lt"/>
          <a:ea typeface="+mj-ea"/>
          <a:cs typeface="+mj-cs"/>
        </a:defRPr>
      </a:lvl1pPr>
    </p:titleStyle>
    <p:bodyStyle>
      <a:lvl1pPr marL="114312" indent="-114312" algn="l" defTabSz="457246" rtl="0" eaLnBrk="1" latinLnBrk="0" hangingPunct="1">
        <a:lnSpc>
          <a:spcPct val="90000"/>
        </a:lnSpc>
        <a:spcBef>
          <a:spcPts val="500"/>
        </a:spcBef>
        <a:buFont typeface="Arial"/>
        <a:buChar char="•"/>
        <a:defRPr sz="1400" kern="1200">
          <a:solidFill>
            <a:schemeClr val="tx1"/>
          </a:solidFill>
          <a:latin typeface="+mn-lt"/>
          <a:ea typeface="+mn-ea"/>
          <a:cs typeface="+mn-cs"/>
        </a:defRPr>
      </a:lvl1pPr>
      <a:lvl2pPr marL="342935" indent="-114312" algn="l" defTabSz="457246" rtl="0" eaLnBrk="1" latinLnBrk="0" hangingPunct="1">
        <a:lnSpc>
          <a:spcPct val="90000"/>
        </a:lnSpc>
        <a:spcBef>
          <a:spcPts val="250"/>
        </a:spcBef>
        <a:buFont typeface="Arial"/>
        <a:buChar char="•"/>
        <a:defRPr sz="1200" kern="1200">
          <a:solidFill>
            <a:schemeClr val="tx1"/>
          </a:solidFill>
          <a:latin typeface="+mn-lt"/>
          <a:ea typeface="+mn-ea"/>
          <a:cs typeface="+mn-cs"/>
        </a:defRPr>
      </a:lvl2pPr>
      <a:lvl3pPr marL="571557" indent="-114312" algn="l" defTabSz="457246" rtl="0" eaLnBrk="1" latinLnBrk="0" hangingPunct="1">
        <a:lnSpc>
          <a:spcPct val="90000"/>
        </a:lnSpc>
        <a:spcBef>
          <a:spcPts val="250"/>
        </a:spcBef>
        <a:buFont typeface="Arial"/>
        <a:buChar char="•"/>
        <a:defRPr sz="1000" kern="1200">
          <a:solidFill>
            <a:schemeClr val="tx1"/>
          </a:solidFill>
          <a:latin typeface="+mn-lt"/>
          <a:ea typeface="+mn-ea"/>
          <a:cs typeface="+mn-cs"/>
        </a:defRPr>
      </a:lvl3pPr>
      <a:lvl4pPr marL="800180"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4pPr>
      <a:lvl5pPr marL="1028803"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5pPr>
      <a:lvl6pPr marL="1257426"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6pPr>
      <a:lvl7pPr marL="1486049"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7pPr>
      <a:lvl8pPr marL="1714672"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8pPr>
      <a:lvl9pPr marL="1943295"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9pPr>
    </p:bodyStyle>
    <p:otherStyle>
      <a:defPPr>
        <a:defRPr lang="zh-CN"/>
      </a:defPPr>
      <a:lvl1pPr marL="0" algn="l" defTabSz="457246" rtl="0" eaLnBrk="1" latinLnBrk="0" hangingPunct="1">
        <a:defRPr sz="900" kern="1200">
          <a:solidFill>
            <a:schemeClr val="tx1"/>
          </a:solidFill>
          <a:latin typeface="+mn-lt"/>
          <a:ea typeface="+mn-ea"/>
          <a:cs typeface="+mn-cs"/>
        </a:defRPr>
      </a:lvl1pPr>
      <a:lvl2pPr marL="228623" algn="l" defTabSz="457246" rtl="0" eaLnBrk="1" latinLnBrk="0" hangingPunct="1">
        <a:defRPr sz="900" kern="1200">
          <a:solidFill>
            <a:schemeClr val="tx1"/>
          </a:solidFill>
          <a:latin typeface="+mn-lt"/>
          <a:ea typeface="+mn-ea"/>
          <a:cs typeface="+mn-cs"/>
        </a:defRPr>
      </a:lvl2pPr>
      <a:lvl3pPr marL="457246" algn="l" defTabSz="457246" rtl="0" eaLnBrk="1" latinLnBrk="0" hangingPunct="1">
        <a:defRPr sz="900" kern="1200">
          <a:solidFill>
            <a:schemeClr val="tx1"/>
          </a:solidFill>
          <a:latin typeface="+mn-lt"/>
          <a:ea typeface="+mn-ea"/>
          <a:cs typeface="+mn-cs"/>
        </a:defRPr>
      </a:lvl3pPr>
      <a:lvl4pPr marL="685869" algn="l" defTabSz="457246" rtl="0" eaLnBrk="1" latinLnBrk="0" hangingPunct="1">
        <a:defRPr sz="900" kern="1200">
          <a:solidFill>
            <a:schemeClr val="tx1"/>
          </a:solidFill>
          <a:latin typeface="+mn-lt"/>
          <a:ea typeface="+mn-ea"/>
          <a:cs typeface="+mn-cs"/>
        </a:defRPr>
      </a:lvl4pPr>
      <a:lvl5pPr marL="914492" algn="l" defTabSz="457246" rtl="0" eaLnBrk="1" latinLnBrk="0" hangingPunct="1">
        <a:defRPr sz="900" kern="1200">
          <a:solidFill>
            <a:schemeClr val="tx1"/>
          </a:solidFill>
          <a:latin typeface="+mn-lt"/>
          <a:ea typeface="+mn-ea"/>
          <a:cs typeface="+mn-cs"/>
        </a:defRPr>
      </a:lvl5pPr>
      <a:lvl6pPr marL="1143115" algn="l" defTabSz="457246" rtl="0" eaLnBrk="1" latinLnBrk="0" hangingPunct="1">
        <a:defRPr sz="900" kern="1200">
          <a:solidFill>
            <a:schemeClr val="tx1"/>
          </a:solidFill>
          <a:latin typeface="+mn-lt"/>
          <a:ea typeface="+mn-ea"/>
          <a:cs typeface="+mn-cs"/>
        </a:defRPr>
      </a:lvl6pPr>
      <a:lvl7pPr marL="1371737" algn="l" defTabSz="457246" rtl="0" eaLnBrk="1" latinLnBrk="0" hangingPunct="1">
        <a:defRPr sz="900" kern="1200">
          <a:solidFill>
            <a:schemeClr val="tx1"/>
          </a:solidFill>
          <a:latin typeface="+mn-lt"/>
          <a:ea typeface="+mn-ea"/>
          <a:cs typeface="+mn-cs"/>
        </a:defRPr>
      </a:lvl7pPr>
      <a:lvl8pPr marL="1600360" algn="l" defTabSz="457246" rtl="0" eaLnBrk="1" latinLnBrk="0" hangingPunct="1">
        <a:defRPr sz="900" kern="1200">
          <a:solidFill>
            <a:schemeClr val="tx1"/>
          </a:solidFill>
          <a:latin typeface="+mn-lt"/>
          <a:ea typeface="+mn-ea"/>
          <a:cs typeface="+mn-cs"/>
        </a:defRPr>
      </a:lvl8pPr>
      <a:lvl9pPr marL="1828983" algn="l" defTabSz="457246" rtl="0" eaLnBrk="1" latinLnBrk="0" hangingPunct="1">
        <a:defRPr sz="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1" y="365127"/>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1"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1" y="6356352"/>
            <a:ext cx="2743200" cy="365125"/>
          </a:xfrm>
          <a:prstGeom prst="rect">
            <a:avLst/>
          </a:prstGeom>
        </p:spPr>
        <p:txBody>
          <a:bodyPr vert="horz" lIns="91440" tIns="45720" rIns="91440" bIns="45720" rtlCol="0" anchor="ctr"/>
          <a:lstStyle>
            <a:lvl1pPr algn="l">
              <a:defRPr sz="600">
                <a:solidFill>
                  <a:schemeClr val="tx1">
                    <a:tint val="75000"/>
                  </a:schemeClr>
                </a:solidFill>
              </a:defRPr>
            </a:lvl1pPr>
          </a:lstStyle>
          <a:p>
            <a:fld id="{40CCB301-5CD9-3E4E-BDC2-4D287796E5CD}" type="datetimeFigureOut">
              <a:rPr kumimoji="1" lang="zh-CN" altLang="en-US" smtClean="0"/>
              <a:pPr/>
              <a:t>2018/3/9</a:t>
            </a:fld>
            <a:endParaRPr kumimoji="1" lang="zh-CN" altLang="en-US"/>
          </a:p>
        </p:txBody>
      </p:sp>
      <p:sp>
        <p:nvSpPr>
          <p:cNvPr id="5" name="页脚占位符 4"/>
          <p:cNvSpPr>
            <a:spLocks noGrp="1"/>
          </p:cNvSpPr>
          <p:nvPr>
            <p:ph type="ftr" sz="quarter" idx="3"/>
          </p:nvPr>
        </p:nvSpPr>
        <p:spPr>
          <a:xfrm>
            <a:off x="4038601" y="6356352"/>
            <a:ext cx="4114800" cy="365125"/>
          </a:xfrm>
          <a:prstGeom prst="rect">
            <a:avLst/>
          </a:prstGeom>
        </p:spPr>
        <p:txBody>
          <a:bodyPr vert="horz" lIns="91440" tIns="45720" rIns="91440" bIns="45720" rtlCol="0" anchor="ctr"/>
          <a:lstStyle>
            <a:lvl1pPr algn="ctr">
              <a:defRPr sz="6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1" y="6356352"/>
            <a:ext cx="2743200" cy="365125"/>
          </a:xfrm>
          <a:prstGeom prst="rect">
            <a:avLst/>
          </a:prstGeom>
        </p:spPr>
        <p:txBody>
          <a:bodyPr vert="horz" lIns="91440" tIns="45720" rIns="91440" bIns="45720" rtlCol="0" anchor="ctr"/>
          <a:lstStyle>
            <a:lvl1pPr algn="r">
              <a:defRPr sz="600">
                <a:solidFill>
                  <a:schemeClr val="tx1">
                    <a:tint val="75000"/>
                  </a:schemeClr>
                </a:solidFill>
              </a:defRPr>
            </a:lvl1pPr>
          </a:lstStyle>
          <a:p>
            <a:fld id="{32A78634-0F4D-7D47-AE94-E0976662888E}" type="slidenum">
              <a:rPr kumimoji="1" lang="zh-CN" altLang="en-US" smtClean="0"/>
              <a:pPr/>
              <a:t>‹#›</a:t>
            </a:fld>
            <a:endParaRPr kumimoji="1" lang="zh-CN" altLang="en-US"/>
          </a:p>
        </p:txBody>
      </p:sp>
      <p:sp>
        <p:nvSpPr>
          <p:cNvPr id="7" name="文本框 6">
            <a:extLst>
              <a:ext uri="{FF2B5EF4-FFF2-40B4-BE49-F238E27FC236}">
                <a16:creationId xmlns:a16="http://schemas.microsoft.com/office/drawing/2014/main" id="{E70453D1-082C-47E0-B07D-D157FEBC9D82}"/>
              </a:ext>
            </a:extLst>
          </p:cNvPr>
          <p:cNvSpPr txBox="1"/>
          <p:nvPr userDrawn="1"/>
        </p:nvSpPr>
        <p:spPr>
          <a:xfrm rot="14348414">
            <a:off x="4861441" y="-1388113"/>
            <a:ext cx="1107996" cy="9543386"/>
          </a:xfrm>
          <a:prstGeom prst="rect">
            <a:avLst/>
          </a:prstGeom>
          <a:noFill/>
        </p:spPr>
        <p:txBody>
          <a:bodyPr vert="eaVert" wrap="square" rtlCol="0">
            <a:spAutoFit/>
          </a:bodyPr>
          <a:lstStyle/>
          <a:p>
            <a:pPr algn="ctr"/>
            <a:r>
              <a:rPr lang="zh-CN" altLang="en-US" sz="6000" dirty="0">
                <a:solidFill>
                  <a:schemeClr val="accent1">
                    <a:lumMod val="60000"/>
                    <a:lumOff val="40000"/>
                  </a:schemeClr>
                </a:solidFill>
                <a:effectLst>
                  <a:outerShdw blurRad="38100" dist="38100" dir="2700000" algn="tl">
                    <a:srgbClr val="000000">
                      <a:alpha val="43137"/>
                    </a:srgbClr>
                  </a:outerShdw>
                </a:effectLst>
              </a:rPr>
              <a:t>成都小码联城科技有限公司</a:t>
            </a:r>
            <a:endParaRPr lang="zh-CN" altLang="en-US" sz="4800" dirty="0">
              <a:solidFill>
                <a:schemeClr val="accent1">
                  <a:lumMod val="60000"/>
                  <a:lumOff val="4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842100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57246" rtl="0" eaLnBrk="1" latinLnBrk="0" hangingPunct="1">
        <a:lnSpc>
          <a:spcPct val="90000"/>
        </a:lnSpc>
        <a:spcBef>
          <a:spcPct val="0"/>
        </a:spcBef>
        <a:buNone/>
        <a:defRPr sz="2200" kern="1200">
          <a:solidFill>
            <a:schemeClr val="tx1"/>
          </a:solidFill>
          <a:latin typeface="+mj-lt"/>
          <a:ea typeface="+mj-ea"/>
          <a:cs typeface="+mj-cs"/>
        </a:defRPr>
      </a:lvl1pPr>
    </p:titleStyle>
    <p:bodyStyle>
      <a:lvl1pPr marL="114312" indent="-114312" algn="l" defTabSz="457246" rtl="0" eaLnBrk="1" latinLnBrk="0" hangingPunct="1">
        <a:lnSpc>
          <a:spcPct val="90000"/>
        </a:lnSpc>
        <a:spcBef>
          <a:spcPts val="500"/>
        </a:spcBef>
        <a:buFont typeface="Arial"/>
        <a:buChar char="•"/>
        <a:defRPr sz="1400" kern="1200">
          <a:solidFill>
            <a:schemeClr val="tx1"/>
          </a:solidFill>
          <a:latin typeface="+mn-lt"/>
          <a:ea typeface="+mn-ea"/>
          <a:cs typeface="+mn-cs"/>
        </a:defRPr>
      </a:lvl1pPr>
      <a:lvl2pPr marL="342935" indent="-114312" algn="l" defTabSz="457246" rtl="0" eaLnBrk="1" latinLnBrk="0" hangingPunct="1">
        <a:lnSpc>
          <a:spcPct val="90000"/>
        </a:lnSpc>
        <a:spcBef>
          <a:spcPts val="250"/>
        </a:spcBef>
        <a:buFont typeface="Arial"/>
        <a:buChar char="•"/>
        <a:defRPr sz="1200" kern="1200">
          <a:solidFill>
            <a:schemeClr val="tx1"/>
          </a:solidFill>
          <a:latin typeface="+mn-lt"/>
          <a:ea typeface="+mn-ea"/>
          <a:cs typeface="+mn-cs"/>
        </a:defRPr>
      </a:lvl2pPr>
      <a:lvl3pPr marL="571557" indent="-114312" algn="l" defTabSz="457246" rtl="0" eaLnBrk="1" latinLnBrk="0" hangingPunct="1">
        <a:lnSpc>
          <a:spcPct val="90000"/>
        </a:lnSpc>
        <a:spcBef>
          <a:spcPts val="250"/>
        </a:spcBef>
        <a:buFont typeface="Arial"/>
        <a:buChar char="•"/>
        <a:defRPr sz="1000" kern="1200">
          <a:solidFill>
            <a:schemeClr val="tx1"/>
          </a:solidFill>
          <a:latin typeface="+mn-lt"/>
          <a:ea typeface="+mn-ea"/>
          <a:cs typeface="+mn-cs"/>
        </a:defRPr>
      </a:lvl3pPr>
      <a:lvl4pPr marL="800180"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4pPr>
      <a:lvl5pPr marL="1028803"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5pPr>
      <a:lvl6pPr marL="1257426"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6pPr>
      <a:lvl7pPr marL="1486049"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7pPr>
      <a:lvl8pPr marL="1714672"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8pPr>
      <a:lvl9pPr marL="1943295" indent="-114312" algn="l" defTabSz="457246" rtl="0" eaLnBrk="1" latinLnBrk="0" hangingPunct="1">
        <a:lnSpc>
          <a:spcPct val="90000"/>
        </a:lnSpc>
        <a:spcBef>
          <a:spcPts val="250"/>
        </a:spcBef>
        <a:buFont typeface="Arial"/>
        <a:buChar char="•"/>
        <a:defRPr sz="900" kern="1200">
          <a:solidFill>
            <a:schemeClr val="tx1"/>
          </a:solidFill>
          <a:latin typeface="+mn-lt"/>
          <a:ea typeface="+mn-ea"/>
          <a:cs typeface="+mn-cs"/>
        </a:defRPr>
      </a:lvl9pPr>
    </p:bodyStyle>
    <p:otherStyle>
      <a:defPPr>
        <a:defRPr lang="zh-CN"/>
      </a:defPPr>
      <a:lvl1pPr marL="0" algn="l" defTabSz="457246" rtl="0" eaLnBrk="1" latinLnBrk="0" hangingPunct="1">
        <a:defRPr sz="900" kern="1200">
          <a:solidFill>
            <a:schemeClr val="tx1"/>
          </a:solidFill>
          <a:latin typeface="+mn-lt"/>
          <a:ea typeface="+mn-ea"/>
          <a:cs typeface="+mn-cs"/>
        </a:defRPr>
      </a:lvl1pPr>
      <a:lvl2pPr marL="228623" algn="l" defTabSz="457246" rtl="0" eaLnBrk="1" latinLnBrk="0" hangingPunct="1">
        <a:defRPr sz="900" kern="1200">
          <a:solidFill>
            <a:schemeClr val="tx1"/>
          </a:solidFill>
          <a:latin typeface="+mn-lt"/>
          <a:ea typeface="+mn-ea"/>
          <a:cs typeface="+mn-cs"/>
        </a:defRPr>
      </a:lvl2pPr>
      <a:lvl3pPr marL="457246" algn="l" defTabSz="457246" rtl="0" eaLnBrk="1" latinLnBrk="0" hangingPunct="1">
        <a:defRPr sz="900" kern="1200">
          <a:solidFill>
            <a:schemeClr val="tx1"/>
          </a:solidFill>
          <a:latin typeface="+mn-lt"/>
          <a:ea typeface="+mn-ea"/>
          <a:cs typeface="+mn-cs"/>
        </a:defRPr>
      </a:lvl3pPr>
      <a:lvl4pPr marL="685869" algn="l" defTabSz="457246" rtl="0" eaLnBrk="1" latinLnBrk="0" hangingPunct="1">
        <a:defRPr sz="900" kern="1200">
          <a:solidFill>
            <a:schemeClr val="tx1"/>
          </a:solidFill>
          <a:latin typeface="+mn-lt"/>
          <a:ea typeface="+mn-ea"/>
          <a:cs typeface="+mn-cs"/>
        </a:defRPr>
      </a:lvl4pPr>
      <a:lvl5pPr marL="914492" algn="l" defTabSz="457246" rtl="0" eaLnBrk="1" latinLnBrk="0" hangingPunct="1">
        <a:defRPr sz="900" kern="1200">
          <a:solidFill>
            <a:schemeClr val="tx1"/>
          </a:solidFill>
          <a:latin typeface="+mn-lt"/>
          <a:ea typeface="+mn-ea"/>
          <a:cs typeface="+mn-cs"/>
        </a:defRPr>
      </a:lvl5pPr>
      <a:lvl6pPr marL="1143115" algn="l" defTabSz="457246" rtl="0" eaLnBrk="1" latinLnBrk="0" hangingPunct="1">
        <a:defRPr sz="900" kern="1200">
          <a:solidFill>
            <a:schemeClr val="tx1"/>
          </a:solidFill>
          <a:latin typeface="+mn-lt"/>
          <a:ea typeface="+mn-ea"/>
          <a:cs typeface="+mn-cs"/>
        </a:defRPr>
      </a:lvl6pPr>
      <a:lvl7pPr marL="1371737" algn="l" defTabSz="457246" rtl="0" eaLnBrk="1" latinLnBrk="0" hangingPunct="1">
        <a:defRPr sz="900" kern="1200">
          <a:solidFill>
            <a:schemeClr val="tx1"/>
          </a:solidFill>
          <a:latin typeface="+mn-lt"/>
          <a:ea typeface="+mn-ea"/>
          <a:cs typeface="+mn-cs"/>
        </a:defRPr>
      </a:lvl7pPr>
      <a:lvl8pPr marL="1600360" algn="l" defTabSz="457246" rtl="0" eaLnBrk="1" latinLnBrk="0" hangingPunct="1">
        <a:defRPr sz="900" kern="1200">
          <a:solidFill>
            <a:schemeClr val="tx1"/>
          </a:solidFill>
          <a:latin typeface="+mn-lt"/>
          <a:ea typeface="+mn-ea"/>
          <a:cs typeface="+mn-cs"/>
        </a:defRPr>
      </a:lvl8pPr>
      <a:lvl9pPr marL="1828983" algn="l" defTabSz="457246" rtl="0" eaLnBrk="1" latinLnBrk="0" hangingPunct="1">
        <a:defRPr sz="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5" name="Rectangle 5"/>
          <p:cNvSpPr>
            <a:spLocks noChangeArrowheads="1"/>
          </p:cNvSpPr>
          <p:nvPr/>
        </p:nvSpPr>
        <p:spPr bwMode="auto">
          <a:xfrm>
            <a:off x="477150" y="1727200"/>
            <a:ext cx="10966704" cy="1903980"/>
          </a:xfrm>
          <a:prstGeom prst="rect">
            <a:avLst/>
          </a:prstGeom>
          <a:noFill/>
          <a:ln w="9525">
            <a:noFill/>
            <a:miter lim="800000"/>
            <a:headEnd/>
            <a:tailEnd/>
          </a:ln>
          <a:effectLst/>
        </p:spPr>
        <p:txBody>
          <a:bodyPr lIns="122767" tIns="61384" rIns="122767" bIns="61384" anchor="b"/>
          <a:lstStyle/>
          <a:p>
            <a:pPr algn="ctr"/>
            <a:r>
              <a:rPr lang="zh-CN" altLang="en-US" sz="4000" dirty="0">
                <a:solidFill>
                  <a:srgbClr val="000090"/>
                </a:solidFill>
                <a:latin typeface="微软雅黑" panose="020B0503020204020204" pitchFamily="34" charset="-122"/>
                <a:ea typeface="微软雅黑" panose="020B0503020204020204" pitchFamily="34" charset="-122"/>
              </a:rPr>
              <a:t>乌鲁木齐地铁“互联网</a:t>
            </a:r>
            <a:r>
              <a:rPr lang="en-US" altLang="zh-CN" sz="4000" dirty="0">
                <a:solidFill>
                  <a:srgbClr val="000090"/>
                </a:solidFill>
                <a:latin typeface="微软雅黑" panose="020B0503020204020204" pitchFamily="34" charset="-122"/>
                <a:ea typeface="微软雅黑" panose="020B0503020204020204" pitchFamily="34" charset="-122"/>
              </a:rPr>
              <a:t>+</a:t>
            </a:r>
            <a:r>
              <a:rPr lang="zh-CN" altLang="en-US" sz="4000" dirty="0">
                <a:solidFill>
                  <a:srgbClr val="000090"/>
                </a:solidFill>
                <a:latin typeface="微软雅黑" panose="020B0503020204020204" pitchFamily="34" charset="-122"/>
                <a:ea typeface="微软雅黑" panose="020B0503020204020204" pitchFamily="34" charset="-122"/>
              </a:rPr>
              <a:t>手机过闸”方案</a:t>
            </a:r>
            <a:endParaRPr lang="en-US" altLang="zh-CN" sz="4000" dirty="0">
              <a:solidFill>
                <a:srgbClr val="000090"/>
              </a:solidFill>
              <a:latin typeface="微软雅黑" panose="020B0503020204020204" pitchFamily="34" charset="-122"/>
              <a:ea typeface="微软雅黑" panose="020B0503020204020204" pitchFamily="34" charset="-122"/>
            </a:endParaRPr>
          </a:p>
          <a:p>
            <a:pPr algn="ctr"/>
            <a:endParaRPr lang="en-US" altLang="zh-CN" sz="4000" dirty="0">
              <a:solidFill>
                <a:srgbClr val="000090"/>
              </a:solidFill>
              <a:latin typeface="微软雅黑" panose="020B0503020204020204" pitchFamily="34" charset="-122"/>
              <a:ea typeface="微软雅黑" panose="020B0503020204020204" pitchFamily="34" charset="-122"/>
            </a:endParaRPr>
          </a:p>
        </p:txBody>
      </p:sp>
      <p:sp>
        <p:nvSpPr>
          <p:cNvPr id="5126" name="Rectangle 6"/>
          <p:cNvSpPr>
            <a:spLocks noChangeArrowheads="1"/>
          </p:cNvSpPr>
          <p:nvPr/>
        </p:nvSpPr>
        <p:spPr bwMode="auto">
          <a:xfrm>
            <a:off x="2362200" y="5970856"/>
            <a:ext cx="7490387" cy="781302"/>
          </a:xfrm>
          <a:prstGeom prst="rect">
            <a:avLst/>
          </a:prstGeom>
          <a:noFill/>
          <a:ln w="9525">
            <a:noFill/>
            <a:miter lim="800000"/>
            <a:headEnd/>
            <a:tailEnd/>
          </a:ln>
          <a:effectLst/>
        </p:spPr>
        <p:txBody>
          <a:bodyPr lIns="122767" tIns="61384" rIns="122767" bIns="61384" anchor="ctr"/>
          <a:lstStyle/>
          <a:p>
            <a:pPr algn="ctr">
              <a:spcBef>
                <a:spcPct val="20000"/>
              </a:spcBef>
            </a:pPr>
            <a:r>
              <a:rPr lang="en-US" altLang="zh-CN" sz="2800" dirty="0">
                <a:solidFill>
                  <a:srgbClr val="000090"/>
                </a:solidFill>
                <a:latin typeface="微软雅黑" panose="020B0503020204020204" pitchFamily="34" charset="-122"/>
                <a:ea typeface="微软雅黑" panose="020B0503020204020204" pitchFamily="34" charset="-122"/>
              </a:rPr>
              <a:t>2018</a:t>
            </a:r>
            <a:r>
              <a:rPr lang="zh-CN" altLang="en-US" sz="2800" dirty="0">
                <a:solidFill>
                  <a:srgbClr val="000090"/>
                </a:solidFill>
                <a:latin typeface="微软雅黑" panose="020B0503020204020204" pitchFamily="34" charset="-122"/>
                <a:ea typeface="微软雅黑" panose="020B0503020204020204" pitchFamily="34" charset="-122"/>
              </a:rPr>
              <a:t>年</a:t>
            </a:r>
            <a:r>
              <a:rPr lang="en-US" altLang="zh-CN" sz="2800" dirty="0">
                <a:solidFill>
                  <a:srgbClr val="000090"/>
                </a:solidFill>
                <a:latin typeface="微软雅黑" panose="020B0503020204020204" pitchFamily="34" charset="-122"/>
                <a:ea typeface="微软雅黑" panose="020B0503020204020204" pitchFamily="34" charset="-122"/>
              </a:rPr>
              <a:t>3</a:t>
            </a:r>
            <a:r>
              <a:rPr lang="zh-CN" altLang="en-US" sz="2800" dirty="0">
                <a:solidFill>
                  <a:srgbClr val="000090"/>
                </a:solidFill>
                <a:latin typeface="微软雅黑" panose="020B0503020204020204" pitchFamily="34" charset="-122"/>
                <a:ea typeface="微软雅黑" panose="020B0503020204020204" pitchFamily="34" charset="-122"/>
              </a:rPr>
              <a:t>月</a:t>
            </a:r>
            <a:r>
              <a:rPr lang="en-US" altLang="zh-CN" sz="2800" dirty="0">
                <a:solidFill>
                  <a:srgbClr val="000090"/>
                </a:solidFill>
                <a:latin typeface="微软雅黑" panose="020B0503020204020204" pitchFamily="34" charset="-122"/>
                <a:ea typeface="微软雅黑" panose="020B0503020204020204" pitchFamily="34" charset="-122"/>
              </a:rPr>
              <a:t> </a:t>
            </a:r>
            <a:endParaRPr lang="zh-CN" altLang="en-US" sz="2800" dirty="0">
              <a:solidFill>
                <a:srgbClr val="000090"/>
              </a:solidFill>
              <a:latin typeface="微软雅黑" panose="020B0503020204020204" pitchFamily="34" charset="-122"/>
              <a:ea typeface="微软雅黑" panose="020B0503020204020204" pitchFamily="34" charset="-122"/>
            </a:endParaRPr>
          </a:p>
        </p:txBody>
      </p:sp>
      <p:sp>
        <p:nvSpPr>
          <p:cNvPr id="4" name="矩形 3"/>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6248332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noChangeArrowheads="1"/>
          </p:cNvSpPr>
          <p:nvPr/>
        </p:nvSpPr>
        <p:spPr>
          <a:xfrm>
            <a:off x="398516" y="172999"/>
            <a:ext cx="11396559" cy="807850"/>
          </a:xfrm>
          <a:prstGeom prst="rect">
            <a:avLst/>
          </a:prstGeom>
        </p:spPr>
        <p:txBody>
          <a:bodyPr lIns="45720" tIns="22860" rIns="45720" bIns="22860"/>
          <a:lstStyle/>
          <a:p>
            <a:pPr marL="0" marR="0" lvl="0" indent="0" algn="l" defTabSz="457246" rtl="0" eaLnBrk="1" fontAlgn="auto" latinLnBrk="0" hangingPunct="1">
              <a:lnSpc>
                <a:spcPct val="90000"/>
              </a:lnSpc>
              <a:spcBef>
                <a:spcPct val="0"/>
              </a:spcBef>
              <a:spcAft>
                <a:spcPts val="0"/>
              </a:spcAft>
              <a:buClrTx/>
              <a:buSzTx/>
              <a:buFontTx/>
              <a:buNone/>
              <a:tabLst/>
              <a:defRPr/>
            </a:pPr>
            <a:r>
              <a:rPr lang="zh-CN" altLang="en-US" sz="3200" b="1" dirty="0">
                <a:solidFill>
                  <a:srgbClr val="00B0F0"/>
                </a:solidFill>
                <a:latin typeface="+mj-lt"/>
                <a:ea typeface="+mj-ea"/>
                <a:cs typeface="+mj-cs"/>
                <a:sym typeface="微软雅黑" pitchFamily="34" charset="-122"/>
              </a:rPr>
              <a:t>交易数据记录</a:t>
            </a:r>
            <a:endParaRPr kumimoji="0" lang="zh-CN" altLang="en-US" sz="3200" b="1" i="0" u="none" strike="noStrike" kern="1200" cap="none" spc="0" normalizeH="0" baseline="0" noProof="0" dirty="0">
              <a:ln>
                <a:noFill/>
              </a:ln>
              <a:solidFill>
                <a:srgbClr val="00B0F0"/>
              </a:solidFill>
              <a:effectLst/>
              <a:uLnTx/>
              <a:uFillTx/>
              <a:latin typeface="+mj-lt"/>
              <a:ea typeface="+mj-ea"/>
              <a:cs typeface="+mj-cs"/>
              <a:sym typeface="微软雅黑" pitchFamily="34" charset="-122"/>
            </a:endParaRPr>
          </a:p>
        </p:txBody>
      </p:sp>
      <p:sp>
        <p:nvSpPr>
          <p:cNvPr id="5" name="直线连接符 8"/>
          <p:cNvSpPr>
            <a:spLocks noChangeShapeType="1"/>
          </p:cNvSpPr>
          <p:nvPr/>
        </p:nvSpPr>
        <p:spPr bwMode="auto">
          <a:xfrm>
            <a:off x="346120" y="922113"/>
            <a:ext cx="11482295" cy="0"/>
          </a:xfrm>
          <a:prstGeom prst="line">
            <a:avLst/>
          </a:prstGeom>
          <a:noFill/>
          <a:ln w="25400">
            <a:solidFill>
              <a:srgbClr val="009EE7"/>
            </a:solidFill>
            <a:prstDash val="sysDash"/>
            <a:round/>
            <a:headEnd/>
            <a:tailEnd/>
          </a:ln>
          <a:extLst>
            <a:ext uri="{909E8E84-426E-40dd-AFC4-6F175D3DCCD1}">
              <a14:hiddenFill xmlns:a14="http://schemas.microsoft.com/office/drawing/2010/main" xmlns="">
                <a:noFill/>
              </a14:hiddenFill>
            </a:ext>
          </a:extLst>
        </p:spPr>
        <p:txBody>
          <a:bodyPr lIns="91436" tIns="45718" rIns="91436" bIns="45718"/>
          <a:lstStyle/>
          <a:p>
            <a:endParaRPr lang="zh-CN" altLang="en-US"/>
          </a:p>
        </p:txBody>
      </p:sp>
      <p:graphicFrame>
        <p:nvGraphicFramePr>
          <p:cNvPr id="7" name="表格 6"/>
          <p:cNvGraphicFramePr>
            <a:graphicFrameLocks noGrp="1"/>
          </p:cNvGraphicFramePr>
          <p:nvPr/>
        </p:nvGraphicFramePr>
        <p:xfrm>
          <a:off x="622300" y="980847"/>
          <a:ext cx="11172774" cy="5274704"/>
        </p:xfrm>
        <a:graphic>
          <a:graphicData uri="http://schemas.openxmlformats.org/drawingml/2006/table">
            <a:tbl>
              <a:tblPr/>
              <a:tblGrid>
                <a:gridCol w="1537860">
                  <a:extLst>
                    <a:ext uri="{9D8B030D-6E8A-4147-A177-3AD203B41FA5}">
                      <a16:colId xmlns:a16="http://schemas.microsoft.com/office/drawing/2014/main" val="20000"/>
                    </a:ext>
                  </a:extLst>
                </a:gridCol>
                <a:gridCol w="1305186">
                  <a:extLst>
                    <a:ext uri="{9D8B030D-6E8A-4147-A177-3AD203B41FA5}">
                      <a16:colId xmlns:a16="http://schemas.microsoft.com/office/drawing/2014/main" val="20001"/>
                    </a:ext>
                  </a:extLst>
                </a:gridCol>
                <a:gridCol w="1481166">
                  <a:extLst>
                    <a:ext uri="{9D8B030D-6E8A-4147-A177-3AD203B41FA5}">
                      <a16:colId xmlns:a16="http://schemas.microsoft.com/office/drawing/2014/main" val="20002"/>
                    </a:ext>
                  </a:extLst>
                </a:gridCol>
                <a:gridCol w="1441588">
                  <a:extLst>
                    <a:ext uri="{9D8B030D-6E8A-4147-A177-3AD203B41FA5}">
                      <a16:colId xmlns:a16="http://schemas.microsoft.com/office/drawing/2014/main" val="20003"/>
                    </a:ext>
                  </a:extLst>
                </a:gridCol>
                <a:gridCol w="5406974">
                  <a:extLst>
                    <a:ext uri="{9D8B030D-6E8A-4147-A177-3AD203B41FA5}">
                      <a16:colId xmlns:a16="http://schemas.microsoft.com/office/drawing/2014/main" val="20004"/>
                    </a:ext>
                  </a:extLst>
                </a:gridCol>
              </a:tblGrid>
              <a:tr h="262381">
                <a:tc>
                  <a:txBody>
                    <a:bodyPr/>
                    <a:lstStyle/>
                    <a:p>
                      <a:pPr algn="ctr">
                        <a:spcBef>
                          <a:spcPts val="200"/>
                        </a:spcBef>
                        <a:spcAft>
                          <a:spcPts val="200"/>
                        </a:spcAft>
                      </a:pPr>
                      <a:r>
                        <a:rPr lang="zh-CN" sz="1600" b="1" kern="100" dirty="0">
                          <a:solidFill>
                            <a:srgbClr val="002060"/>
                          </a:solidFill>
                          <a:latin typeface="Arial"/>
                          <a:ea typeface="黑体"/>
                          <a:cs typeface="Times New Roman"/>
                        </a:rPr>
                        <a:t>名称</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AFB5"/>
                    </a:solidFill>
                  </a:tcPr>
                </a:tc>
                <a:tc>
                  <a:txBody>
                    <a:bodyPr/>
                    <a:lstStyle/>
                    <a:p>
                      <a:pPr algn="ctr">
                        <a:spcBef>
                          <a:spcPts val="200"/>
                        </a:spcBef>
                        <a:spcAft>
                          <a:spcPts val="200"/>
                        </a:spcAft>
                      </a:pPr>
                      <a:r>
                        <a:rPr lang="zh-CN" sz="1600" b="1" kern="100" dirty="0">
                          <a:solidFill>
                            <a:srgbClr val="002060"/>
                          </a:solidFill>
                          <a:latin typeface="Arial"/>
                          <a:ea typeface="黑体"/>
                          <a:cs typeface="Times New Roman"/>
                        </a:rPr>
                        <a:t>类型</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AFB5"/>
                    </a:solidFill>
                  </a:tcPr>
                </a:tc>
                <a:tc>
                  <a:txBody>
                    <a:bodyPr/>
                    <a:lstStyle/>
                    <a:p>
                      <a:pPr algn="ctr">
                        <a:spcBef>
                          <a:spcPts val="200"/>
                        </a:spcBef>
                        <a:spcAft>
                          <a:spcPts val="200"/>
                        </a:spcAft>
                      </a:pPr>
                      <a:r>
                        <a:rPr lang="zh-CN" sz="1600" b="1" kern="100" dirty="0">
                          <a:solidFill>
                            <a:srgbClr val="002060"/>
                          </a:solidFill>
                          <a:latin typeface="Arial"/>
                          <a:ea typeface="黑体"/>
                          <a:cs typeface="Times New Roman"/>
                        </a:rPr>
                        <a:t>长度</a:t>
                      </a:r>
                      <a:r>
                        <a:rPr lang="en-US" sz="1600" b="1" kern="100" dirty="0">
                          <a:solidFill>
                            <a:srgbClr val="002060"/>
                          </a:solidFill>
                          <a:latin typeface="Arial"/>
                          <a:ea typeface="黑体"/>
                          <a:cs typeface="Times New Roman"/>
                        </a:rPr>
                        <a:t>(Byte)</a:t>
                      </a:r>
                      <a:endParaRPr lang="zh-CN" sz="1600" b="1" kern="100" dirty="0">
                        <a:solidFill>
                          <a:srgbClr val="002060"/>
                        </a:solidFill>
                        <a:latin typeface="Arial"/>
                        <a:ea typeface="黑体"/>
                        <a:cs typeface="Times New Roman"/>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AFB5"/>
                    </a:solidFill>
                  </a:tcPr>
                </a:tc>
                <a:tc>
                  <a:txBody>
                    <a:bodyPr/>
                    <a:lstStyle/>
                    <a:p>
                      <a:pPr algn="ctr">
                        <a:spcBef>
                          <a:spcPts val="200"/>
                        </a:spcBef>
                        <a:spcAft>
                          <a:spcPts val="200"/>
                        </a:spcAft>
                      </a:pPr>
                      <a:r>
                        <a:rPr lang="zh-CN" sz="1600" b="1" kern="100" dirty="0">
                          <a:solidFill>
                            <a:srgbClr val="002060"/>
                          </a:solidFill>
                          <a:latin typeface="Arial"/>
                          <a:ea typeface="黑体"/>
                          <a:cs typeface="Times New Roman"/>
                        </a:rPr>
                        <a:t>适用版本</a:t>
                      </a:r>
                    </a:p>
                  </a:txBody>
                  <a:tcPr marL="19050" marR="190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AFB5"/>
                    </a:solidFill>
                  </a:tcPr>
                </a:tc>
                <a:tc>
                  <a:txBody>
                    <a:bodyPr/>
                    <a:lstStyle/>
                    <a:p>
                      <a:pPr algn="ctr">
                        <a:spcBef>
                          <a:spcPts val="200"/>
                        </a:spcBef>
                        <a:spcAft>
                          <a:spcPts val="200"/>
                        </a:spcAft>
                      </a:pPr>
                      <a:r>
                        <a:rPr lang="zh-CN" sz="1600" b="1" kern="100" dirty="0">
                          <a:solidFill>
                            <a:srgbClr val="002060"/>
                          </a:solidFill>
                          <a:latin typeface="Arial"/>
                          <a:ea typeface="黑体"/>
                          <a:cs typeface="Times New Roman"/>
                        </a:rPr>
                        <a:t>注释</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AFB5"/>
                    </a:solidFill>
                  </a:tcPr>
                </a:tc>
                <a:extLst>
                  <a:ext uri="{0D108BD9-81ED-4DB2-BD59-A6C34878D82A}">
                    <a16:rowId xmlns:a16="http://schemas.microsoft.com/office/drawing/2014/main" val="10000"/>
                  </a:ext>
                </a:extLst>
              </a:tr>
              <a:tr h="267569">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协议头</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12</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67569">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机构编码</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4</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二维码发码机构编码</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79034">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逻辑卡号</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20</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转换为</a:t>
                      </a:r>
                      <a:r>
                        <a:rPr lang="en-US" sz="1400" kern="100">
                          <a:solidFill>
                            <a:srgbClr val="545EE2"/>
                          </a:solidFill>
                          <a:latin typeface="微软雅黑" pitchFamily="34" charset="-122"/>
                          <a:ea typeface="微软雅黑" pitchFamily="34" charset="-122"/>
                        </a:rPr>
                        <a:t>20</a:t>
                      </a:r>
                      <a:r>
                        <a:rPr lang="zh-CN" sz="1400" kern="100">
                          <a:solidFill>
                            <a:srgbClr val="545EE2"/>
                          </a:solidFill>
                          <a:latin typeface="微软雅黑" pitchFamily="34" charset="-122"/>
                          <a:ea typeface="微软雅黑" pitchFamily="34" charset="-122"/>
                        </a:rPr>
                        <a:t>位的数字字符（不足</a:t>
                      </a:r>
                      <a:r>
                        <a:rPr lang="en-US" sz="1400" kern="100">
                          <a:solidFill>
                            <a:srgbClr val="545EE2"/>
                          </a:solidFill>
                          <a:latin typeface="微软雅黑" pitchFamily="34" charset="-122"/>
                          <a:ea typeface="微软雅黑" pitchFamily="34" charset="-122"/>
                        </a:rPr>
                        <a:t>20</a:t>
                      </a:r>
                      <a:r>
                        <a:rPr lang="zh-CN" sz="1400" kern="100">
                          <a:solidFill>
                            <a:srgbClr val="545EE2"/>
                          </a:solidFill>
                          <a:latin typeface="微软雅黑" pitchFamily="34" charset="-122"/>
                          <a:ea typeface="微软雅黑" pitchFamily="34" charset="-122"/>
                        </a:rPr>
                        <a:t>位，后补空格）</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67569">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交易类型</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2</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二维码消费交易起始</a:t>
                      </a:r>
                      <a:r>
                        <a:rPr lang="en-US" sz="1400" kern="100">
                          <a:solidFill>
                            <a:srgbClr val="545EE2"/>
                          </a:solidFill>
                          <a:latin typeface="微软雅黑" pitchFamily="34" charset="-122"/>
                          <a:ea typeface="微软雅黑" pitchFamily="34" charset="-122"/>
                        </a:rPr>
                        <a:t>(25)</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91231">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交易地点</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10</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计费运营点（换乘站只有唯一的一个计费运营点，不足</a:t>
                      </a:r>
                      <a:r>
                        <a:rPr lang="en-US" sz="1400" kern="100" dirty="0">
                          <a:solidFill>
                            <a:srgbClr val="545EE2"/>
                          </a:solidFill>
                          <a:latin typeface="微软雅黑" pitchFamily="34" charset="-122"/>
                          <a:ea typeface="微软雅黑" pitchFamily="34" charset="-122"/>
                        </a:rPr>
                        <a:t>10</a:t>
                      </a:r>
                      <a:r>
                        <a:rPr lang="zh-CN" sz="1400" kern="100" dirty="0">
                          <a:solidFill>
                            <a:srgbClr val="545EE2"/>
                          </a:solidFill>
                          <a:latin typeface="微软雅黑" pitchFamily="34" charset="-122"/>
                          <a:ea typeface="微软雅黑" pitchFamily="34" charset="-122"/>
                        </a:rPr>
                        <a:t>位前补</a:t>
                      </a:r>
                      <a:r>
                        <a:rPr lang="en-US" sz="1400" kern="100" dirty="0">
                          <a:solidFill>
                            <a:srgbClr val="545EE2"/>
                          </a:solidFill>
                          <a:latin typeface="微软雅黑" pitchFamily="34" charset="-122"/>
                          <a:ea typeface="微软雅黑" pitchFamily="34" charset="-122"/>
                        </a:rPr>
                        <a:t>0</a:t>
                      </a:r>
                      <a:r>
                        <a:rPr lang="zh-CN" sz="1400" kern="100" dirty="0">
                          <a:solidFill>
                            <a:srgbClr val="545EE2"/>
                          </a:solidFill>
                          <a:latin typeface="微软雅黑" pitchFamily="34" charset="-122"/>
                          <a:ea typeface="微软雅黑" pitchFamily="34" charset="-122"/>
                        </a:rPr>
                        <a:t>）</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304800">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全局设备</a:t>
                      </a:r>
                      <a:r>
                        <a:rPr lang="en-US" sz="1400" kern="100">
                          <a:solidFill>
                            <a:srgbClr val="545EE2"/>
                          </a:solidFill>
                          <a:latin typeface="微软雅黑" pitchFamily="34" charset="-122"/>
                          <a:ea typeface="微软雅黑" pitchFamily="34" charset="-122"/>
                        </a:rPr>
                        <a:t>ID</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9</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转换为</a:t>
                      </a:r>
                      <a:r>
                        <a:rPr lang="en-US" sz="1400" kern="100">
                          <a:solidFill>
                            <a:srgbClr val="545EE2"/>
                          </a:solidFill>
                          <a:latin typeface="微软雅黑" pitchFamily="34" charset="-122"/>
                          <a:ea typeface="微软雅黑" pitchFamily="34" charset="-122"/>
                        </a:rPr>
                        <a:t>9</a:t>
                      </a:r>
                      <a:r>
                        <a:rPr lang="zh-CN" sz="1400" kern="100">
                          <a:solidFill>
                            <a:srgbClr val="545EE2"/>
                          </a:solidFill>
                          <a:latin typeface="微软雅黑" pitchFamily="34" charset="-122"/>
                          <a:ea typeface="微软雅黑" pitchFamily="34" charset="-122"/>
                        </a:rPr>
                        <a:t>位的数字字符</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67569">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操作员</a:t>
                      </a:r>
                      <a:r>
                        <a:rPr lang="en-US" sz="1400" kern="100">
                          <a:solidFill>
                            <a:srgbClr val="545EE2"/>
                          </a:solidFill>
                          <a:latin typeface="微软雅黑" pitchFamily="34" charset="-122"/>
                          <a:ea typeface="微软雅黑" pitchFamily="34" charset="-122"/>
                        </a:rPr>
                        <a:t>ID</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6</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endParaRPr lang="en-US"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67569">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交易时间</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14</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en-US" sz="1400" kern="100">
                          <a:solidFill>
                            <a:srgbClr val="545EE2"/>
                          </a:solidFill>
                          <a:latin typeface="微软雅黑" pitchFamily="34" charset="-122"/>
                          <a:ea typeface="微软雅黑" pitchFamily="34" charset="-122"/>
                        </a:rPr>
                        <a:t>YYYYMMDD HH24MISS</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79514">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终端交易序号</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a:solidFill>
                            <a:srgbClr val="545EE2"/>
                          </a:solidFill>
                          <a:latin typeface="微软雅黑" pitchFamily="34" charset="-122"/>
                          <a:ea typeface="微软雅黑" pitchFamily="34" charset="-122"/>
                        </a:rPr>
                        <a:t>10</a:t>
                      </a:r>
                      <a:endParaRPr lang="zh-CN" sz="1400" kern="100">
                        <a:solidFill>
                          <a:srgbClr val="545EE2"/>
                        </a:solidFill>
                        <a:latin typeface="微软雅黑" pitchFamily="34" charset="-122"/>
                        <a:ea typeface="微软雅黑" pitchFamily="34" charset="-122"/>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是指上位机的交易流水号</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67569">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票卡主类型</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a:solidFill>
                            <a:srgbClr val="545EE2"/>
                          </a:solidFill>
                          <a:latin typeface="微软雅黑" pitchFamily="34" charset="-122"/>
                          <a:ea typeface="微软雅黑" pitchFamily="34" charset="-122"/>
                        </a:rPr>
                        <a:t>2</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endParaRPr lang="en-US"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67569">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预留</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a:solidFill>
                            <a:srgbClr val="545EE2"/>
                          </a:solidFill>
                          <a:latin typeface="微软雅黑" pitchFamily="34" charset="-122"/>
                          <a:ea typeface="微软雅黑" pitchFamily="34" charset="-122"/>
                        </a:rPr>
                        <a:t>2</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endParaRPr lang="en-US"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67569">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测试标记</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a:solidFill>
                            <a:srgbClr val="545EE2"/>
                          </a:solidFill>
                          <a:latin typeface="微软雅黑" pitchFamily="34" charset="-122"/>
                          <a:ea typeface="微软雅黑" pitchFamily="34" charset="-122"/>
                        </a:rPr>
                        <a:t>1</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en-US" sz="1400" kern="100" dirty="0">
                          <a:solidFill>
                            <a:srgbClr val="545EE2"/>
                          </a:solidFill>
                          <a:latin typeface="微软雅黑" pitchFamily="34" charset="-122"/>
                          <a:ea typeface="微软雅黑" pitchFamily="34" charset="-122"/>
                        </a:rPr>
                        <a:t>0-</a:t>
                      </a:r>
                      <a:r>
                        <a:rPr lang="zh-CN" sz="1400" kern="100" dirty="0">
                          <a:solidFill>
                            <a:srgbClr val="545EE2"/>
                          </a:solidFill>
                          <a:latin typeface="微软雅黑" pitchFamily="34" charset="-122"/>
                          <a:ea typeface="微软雅黑" pitchFamily="34" charset="-122"/>
                        </a:rPr>
                        <a:t>正常交易；</a:t>
                      </a:r>
                      <a:r>
                        <a:rPr lang="en-US" sz="1400" kern="100" dirty="0">
                          <a:solidFill>
                            <a:srgbClr val="545EE2"/>
                          </a:solidFill>
                          <a:latin typeface="微软雅黑" pitchFamily="34" charset="-122"/>
                          <a:ea typeface="微软雅黑" pitchFamily="34" charset="-122"/>
                        </a:rPr>
                        <a:t>1-</a:t>
                      </a:r>
                      <a:r>
                        <a:rPr lang="zh-CN" sz="1400" kern="100" dirty="0">
                          <a:solidFill>
                            <a:srgbClr val="545EE2"/>
                          </a:solidFill>
                          <a:latin typeface="微软雅黑" pitchFamily="34" charset="-122"/>
                          <a:ea typeface="微软雅黑" pitchFamily="34" charset="-122"/>
                        </a:rPr>
                        <a:t>测试交易</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267569">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卡版本号</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a:solidFill>
                            <a:srgbClr val="545EE2"/>
                          </a:solidFill>
                          <a:latin typeface="微软雅黑" pitchFamily="34" charset="-122"/>
                          <a:ea typeface="微软雅黑" pitchFamily="34" charset="-122"/>
                        </a:rPr>
                        <a:t>2</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endParaRPr lang="en-US"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267569">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票卡子类型</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a:solidFill>
                            <a:srgbClr val="545EE2"/>
                          </a:solidFill>
                          <a:latin typeface="微软雅黑" pitchFamily="34" charset="-122"/>
                          <a:ea typeface="微软雅黑" pitchFamily="34" charset="-122"/>
                        </a:rPr>
                        <a:t>2</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endParaRPr lang="en-US"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267569">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城市代码</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a:solidFill>
                            <a:srgbClr val="545EE2"/>
                          </a:solidFill>
                          <a:latin typeface="微软雅黑" pitchFamily="34" charset="-122"/>
                          <a:ea typeface="微软雅黑" pitchFamily="34" charset="-122"/>
                        </a:rPr>
                        <a:t>4</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默认填“</a:t>
                      </a:r>
                      <a:r>
                        <a:rPr lang="en-US" sz="1400" kern="100" dirty="0">
                          <a:solidFill>
                            <a:srgbClr val="545EE2"/>
                          </a:solidFill>
                          <a:latin typeface="微软雅黑" pitchFamily="34" charset="-122"/>
                          <a:ea typeface="微软雅黑" pitchFamily="34" charset="-122"/>
                        </a:rPr>
                        <a:t>0000</a:t>
                      </a:r>
                      <a:r>
                        <a:rPr lang="zh-CN" sz="1400" kern="100" dirty="0">
                          <a:solidFill>
                            <a:srgbClr val="545EE2"/>
                          </a:solidFill>
                          <a:latin typeface="微软雅黑" pitchFamily="34" charset="-122"/>
                          <a:ea typeface="微软雅黑" pitchFamily="34" charset="-122"/>
                        </a:rPr>
                        <a:t>”</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267569">
                <a:tc>
                  <a:txBody>
                    <a:bodyPr/>
                    <a:lstStyle/>
                    <a:p>
                      <a:pPr algn="just">
                        <a:spcBef>
                          <a:spcPts val="200"/>
                        </a:spcBef>
                        <a:spcAft>
                          <a:spcPts val="200"/>
                        </a:spcAft>
                      </a:pPr>
                      <a:r>
                        <a:rPr lang="zh-CN" sz="1400" kern="100">
                          <a:solidFill>
                            <a:srgbClr val="545EE2"/>
                          </a:solidFill>
                          <a:latin typeface="微软雅黑" pitchFamily="34" charset="-122"/>
                          <a:ea typeface="微软雅黑" pitchFamily="34" charset="-122"/>
                        </a:rPr>
                        <a:t>行业代码</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a:solidFill>
                            <a:srgbClr val="545EE2"/>
                          </a:solidFill>
                          <a:latin typeface="微软雅黑" pitchFamily="34" charset="-122"/>
                          <a:ea typeface="微软雅黑" pitchFamily="34" charset="-122"/>
                        </a:rPr>
                        <a:t>4</a:t>
                      </a:r>
                      <a:endParaRPr lang="zh-CN" sz="1400" kern="10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sz="1400" kern="100" dirty="0">
                          <a:solidFill>
                            <a:srgbClr val="545EE2"/>
                          </a:solidFill>
                          <a:latin typeface="微软雅黑" pitchFamily="34" charset="-122"/>
                          <a:ea typeface="微软雅黑" pitchFamily="34" charset="-122"/>
                        </a:rPr>
                        <a:t>所有</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sz="1400" kern="100" dirty="0">
                          <a:solidFill>
                            <a:srgbClr val="545EE2"/>
                          </a:solidFill>
                          <a:latin typeface="微软雅黑" pitchFamily="34" charset="-122"/>
                          <a:ea typeface="微软雅黑" pitchFamily="34" charset="-122"/>
                        </a:rPr>
                        <a:t>默认填“</a:t>
                      </a:r>
                      <a:r>
                        <a:rPr lang="en-US" sz="1400" kern="100" dirty="0">
                          <a:solidFill>
                            <a:srgbClr val="545EE2"/>
                          </a:solidFill>
                          <a:latin typeface="微软雅黑" pitchFamily="34" charset="-122"/>
                          <a:ea typeface="微软雅黑" pitchFamily="34" charset="-122"/>
                        </a:rPr>
                        <a:t>0000</a:t>
                      </a:r>
                      <a:r>
                        <a:rPr lang="zh-CN" sz="1400" kern="100" dirty="0">
                          <a:solidFill>
                            <a:srgbClr val="545EE2"/>
                          </a:solidFill>
                          <a:latin typeface="微软雅黑" pitchFamily="34" charset="-122"/>
                          <a:ea typeface="微软雅黑" pitchFamily="34" charset="-122"/>
                        </a:rPr>
                        <a:t>”</a:t>
                      </a: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284165">
                <a:tc>
                  <a:txBody>
                    <a:bodyPr/>
                    <a:lstStyle/>
                    <a:p>
                      <a:pPr algn="just">
                        <a:spcBef>
                          <a:spcPts val="200"/>
                        </a:spcBef>
                        <a:spcAft>
                          <a:spcPts val="200"/>
                        </a:spcAft>
                      </a:pPr>
                      <a:r>
                        <a:rPr lang="zh-CN" altLang="en-US" sz="1400" kern="100" dirty="0">
                          <a:solidFill>
                            <a:srgbClr val="545EE2"/>
                          </a:solidFill>
                          <a:latin typeface="微软雅黑" pitchFamily="34" charset="-122"/>
                          <a:ea typeface="微软雅黑" pitchFamily="34" charset="-122"/>
                        </a:rPr>
                        <a:t>完整性签名长度</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sz="1400" kern="100" dirty="0">
                          <a:solidFill>
                            <a:srgbClr val="545EE2"/>
                          </a:solidFill>
                          <a:latin typeface="微软雅黑" pitchFamily="34" charset="-122"/>
                          <a:ea typeface="微软雅黑" pitchFamily="34" charset="-122"/>
                        </a:rPr>
                        <a:t>2</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altLang="en-US" sz="1400" kern="100" dirty="0">
                          <a:solidFill>
                            <a:srgbClr val="545EE2"/>
                          </a:solidFill>
                          <a:latin typeface="微软雅黑" pitchFamily="34" charset="-122"/>
                          <a:ea typeface="微软雅黑" pitchFamily="34" charset="-122"/>
                        </a:rPr>
                        <a:t>所有</a:t>
                      </a:r>
                      <a:endParaRPr lang="en-US"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altLang="en-US" sz="1400" kern="100" dirty="0">
                          <a:solidFill>
                            <a:srgbClr val="545EE2"/>
                          </a:solidFill>
                          <a:latin typeface="微软雅黑" pitchFamily="34" charset="-122"/>
                          <a:ea typeface="微软雅黑" pitchFamily="34" charset="-122"/>
                        </a:rPr>
                        <a:t>交易数据完整性长度</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362751">
                <a:tc>
                  <a:txBody>
                    <a:bodyPr/>
                    <a:lstStyle/>
                    <a:p>
                      <a:pPr algn="just">
                        <a:spcBef>
                          <a:spcPts val="200"/>
                        </a:spcBef>
                        <a:spcAft>
                          <a:spcPts val="200"/>
                        </a:spcAft>
                      </a:pPr>
                      <a:r>
                        <a:rPr lang="zh-CN" altLang="en-US" sz="1400" kern="100" dirty="0">
                          <a:solidFill>
                            <a:srgbClr val="545EE2"/>
                          </a:solidFill>
                          <a:latin typeface="微软雅黑" pitchFamily="34" charset="-122"/>
                          <a:ea typeface="微软雅黑" pitchFamily="34" charset="-122"/>
                        </a:rPr>
                        <a:t>完整性签名</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en-US" altLang="zh-CN" sz="1400" kern="100" dirty="0">
                          <a:solidFill>
                            <a:srgbClr val="545EE2"/>
                          </a:solidFill>
                          <a:latin typeface="微软雅黑" pitchFamily="34" charset="-122"/>
                          <a:ea typeface="微软雅黑" pitchFamily="34" charset="-122"/>
                        </a:rPr>
                        <a:t>Char</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altLang="en-US" sz="1400" kern="100" dirty="0">
                          <a:solidFill>
                            <a:srgbClr val="545EE2"/>
                          </a:solidFill>
                          <a:latin typeface="微软雅黑" pitchFamily="34" charset="-122"/>
                          <a:ea typeface="微软雅黑" pitchFamily="34" charset="-122"/>
                        </a:rPr>
                        <a:t>不定长</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Bef>
                          <a:spcPts val="200"/>
                        </a:spcBef>
                        <a:spcAft>
                          <a:spcPts val="200"/>
                        </a:spcAft>
                      </a:pPr>
                      <a:r>
                        <a:rPr lang="zh-CN" altLang="en-US" sz="1400" kern="100" dirty="0">
                          <a:solidFill>
                            <a:srgbClr val="545EE2"/>
                          </a:solidFill>
                          <a:latin typeface="微软雅黑" pitchFamily="34" charset="-122"/>
                          <a:ea typeface="微软雅黑" pitchFamily="34" charset="-122"/>
                        </a:rPr>
                        <a:t>所有</a:t>
                      </a:r>
                      <a:endParaRPr lang="en-US"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spcBef>
                          <a:spcPts val="200"/>
                        </a:spcBef>
                        <a:spcAft>
                          <a:spcPts val="200"/>
                        </a:spcAft>
                      </a:pPr>
                      <a:r>
                        <a:rPr lang="zh-CN" altLang="en-US" sz="1400" kern="100" dirty="0">
                          <a:solidFill>
                            <a:srgbClr val="545EE2"/>
                          </a:solidFill>
                          <a:latin typeface="微软雅黑" pitchFamily="34" charset="-122"/>
                          <a:ea typeface="微软雅黑" pitchFamily="34" charset="-122"/>
                        </a:rPr>
                        <a:t>交易记录完整性签名</a:t>
                      </a:r>
                      <a:endParaRPr lang="zh-CN" sz="1400" kern="100" dirty="0">
                        <a:solidFill>
                          <a:srgbClr val="545EE2"/>
                        </a:solidFill>
                        <a:latin typeface="微软雅黑" pitchFamily="34" charset="-122"/>
                        <a:ea typeface="微软雅黑" pitchFamily="34" charset="-122"/>
                      </a:endParaRPr>
                    </a:p>
                  </a:txBody>
                  <a:tcPr marL="19050" marR="190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bl>
          </a:graphicData>
        </a:graphic>
      </p:graphicFrame>
      <p:sp>
        <p:nvSpPr>
          <p:cNvPr id="6" name="矩形 5"/>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2594649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4"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r>
              <a:rPr lang="zh-CN" altLang="en-US" sz="3200" b="1" dirty="0">
                <a:solidFill>
                  <a:srgbClr val="4688E2"/>
                </a:solidFill>
                <a:latin typeface="微软雅黑" pitchFamily="34" charset="-122"/>
                <a:ea typeface="微软雅黑" pitchFamily="34" charset="-122"/>
              </a:rPr>
              <a:t>密钥支持</a:t>
            </a:r>
            <a:endParaRPr lang="zh-CN" altLang="en-US" sz="3200" b="1" dirty="0">
              <a:solidFill>
                <a:srgbClr val="00B0F0"/>
              </a:solidFill>
              <a:latin typeface="微软雅黑" pitchFamily="34" charset="-122"/>
              <a:ea typeface="微软雅黑" pitchFamily="34" charset="-122"/>
              <a:sym typeface="微软雅黑" pitchFamily="34" charset="-122"/>
            </a:endParaRPr>
          </a:p>
        </p:txBody>
      </p:sp>
      <p:sp>
        <p:nvSpPr>
          <p:cNvPr id="4" name="文本框 5">
            <a:extLst>
              <a:ext uri="{FF2B5EF4-FFF2-40B4-BE49-F238E27FC236}">
                <a16:creationId xmlns:a16="http://schemas.microsoft.com/office/drawing/2014/main" id="{07C466C0-AA2B-406E-A0ED-AAACBF30C2C1}"/>
              </a:ext>
            </a:extLst>
          </p:cNvPr>
          <p:cNvSpPr txBox="1"/>
          <p:nvPr/>
        </p:nvSpPr>
        <p:spPr>
          <a:xfrm>
            <a:off x="868416" y="1841500"/>
            <a:ext cx="10434584" cy="1172629"/>
          </a:xfrm>
          <a:prstGeom prst="rect">
            <a:avLst/>
          </a:prstGeom>
          <a:noFill/>
        </p:spPr>
        <p:txBody>
          <a:bodyPr wrap="square" rtlCol="0">
            <a:spAutoFit/>
          </a:bodyPr>
          <a:lstStyle/>
          <a:p>
            <a:pPr>
              <a:lnSpc>
                <a:spcPct val="130000"/>
              </a:lnSpc>
            </a:pPr>
            <a:endParaRPr kumimoji="1" lang="en-US" altLang="zh-CN" sz="1800" b="1" dirty="0">
              <a:solidFill>
                <a:schemeClr val="accent1">
                  <a:lumMod val="75000"/>
                </a:schemeClr>
              </a:solidFill>
              <a:latin typeface="Microsoft YaHei" charset="0"/>
              <a:ea typeface="Microsoft YaHei" charset="0"/>
            </a:endParaRPr>
          </a:p>
          <a:p>
            <a:pPr>
              <a:lnSpc>
                <a:spcPct val="130000"/>
              </a:lnSpc>
            </a:pPr>
            <a:endParaRPr kumimoji="1" lang="en-US" altLang="zh-CN" sz="1800" b="1" dirty="0">
              <a:solidFill>
                <a:schemeClr val="accent1">
                  <a:lumMod val="75000"/>
                </a:schemeClr>
              </a:solidFill>
              <a:latin typeface="Microsoft YaHei" charset="0"/>
              <a:ea typeface="Microsoft YaHei" charset="0"/>
            </a:endParaRPr>
          </a:p>
          <a:p>
            <a:pPr>
              <a:lnSpc>
                <a:spcPct val="130000"/>
              </a:lnSpc>
            </a:pPr>
            <a:r>
              <a:rPr kumimoji="1" lang="zh-CN" altLang="en-US" sz="1800" b="1" dirty="0">
                <a:solidFill>
                  <a:schemeClr val="accent1">
                    <a:lumMod val="75000"/>
                  </a:schemeClr>
                </a:solidFill>
                <a:latin typeface="Microsoft YaHei" charset="0"/>
                <a:ea typeface="Microsoft YaHei" charset="0"/>
              </a:rPr>
              <a:t>二维码过闸方式：采用符合交通一卡通二维码支付技术要求的两级非对称密钥验证体系</a:t>
            </a:r>
            <a:endParaRPr kumimoji="1" lang="en-US" altLang="zh-CN" sz="1800" b="1" dirty="0">
              <a:solidFill>
                <a:schemeClr val="accent1">
                  <a:lumMod val="75000"/>
                </a:schemeClr>
              </a:solidFill>
              <a:latin typeface="Microsoft YaHei" charset="0"/>
              <a:ea typeface="Microsoft YaHei" charset="0"/>
            </a:endParaRPr>
          </a:p>
        </p:txBody>
      </p:sp>
      <p:cxnSp>
        <p:nvCxnSpPr>
          <p:cNvPr id="6" name="直接连接符 5"/>
          <p:cNvCxnSpPr/>
          <p:nvPr/>
        </p:nvCxnSpPr>
        <p:spPr>
          <a:xfrm>
            <a:off x="398516" y="980849"/>
            <a:ext cx="11171184" cy="0"/>
          </a:xfrm>
          <a:prstGeom prst="line">
            <a:avLst/>
          </a:prstGeom>
          <a:ln>
            <a:solidFill>
              <a:srgbClr val="03BEF4"/>
            </a:solidFill>
            <a:prstDash val="dash"/>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2115629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直线连接符 8"/>
          <p:cNvSpPr>
            <a:spLocks noChangeShapeType="1"/>
          </p:cNvSpPr>
          <p:nvPr/>
        </p:nvSpPr>
        <p:spPr bwMode="auto">
          <a:xfrm>
            <a:off x="346120" y="911951"/>
            <a:ext cx="11482295" cy="0"/>
          </a:xfrm>
          <a:prstGeom prst="line">
            <a:avLst/>
          </a:prstGeom>
          <a:noFill/>
          <a:ln w="25400">
            <a:solidFill>
              <a:srgbClr val="009EE7"/>
            </a:solidFill>
            <a:prstDash val="sysDash"/>
            <a:round/>
            <a:headEnd/>
            <a:tailEnd/>
          </a:ln>
          <a:extLst>
            <a:ext uri="{909E8E84-426E-40dd-AFC4-6F175D3DCCD1}">
              <a14:hiddenFill xmlns:a14="http://schemas.microsoft.com/office/drawing/2010/main" xmlns="">
                <a:noFill/>
              </a14:hiddenFill>
            </a:ext>
          </a:extLst>
        </p:spPr>
        <p:txBody>
          <a:bodyPr lIns="91436" tIns="45718" rIns="91436" bIns="45718"/>
          <a:lstStyle/>
          <a:p>
            <a:endParaRPr lang="zh-CN" altLang="en-US"/>
          </a:p>
        </p:txBody>
      </p:sp>
      <p:sp>
        <p:nvSpPr>
          <p:cNvPr id="5124"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pPr algn="l"/>
            <a:r>
              <a:rPr lang="zh-CN" altLang="en-US" sz="3200" b="1" dirty="0">
                <a:solidFill>
                  <a:srgbClr val="00B0F0"/>
                </a:solidFill>
                <a:sym typeface="微软雅黑" pitchFamily="34" charset="-122"/>
              </a:rPr>
              <a:t>二维码密钥体系</a:t>
            </a:r>
          </a:p>
        </p:txBody>
      </p:sp>
      <p:pic>
        <p:nvPicPr>
          <p:cNvPr id="6" name="图片 5" descr="二维码两级非对称认证秘钥体系.jpg"/>
          <p:cNvPicPr>
            <a:picLocks noChangeAspect="1"/>
          </p:cNvPicPr>
          <p:nvPr/>
        </p:nvPicPr>
        <p:blipFill>
          <a:blip r:embed="rId3"/>
          <a:stretch>
            <a:fillRect/>
          </a:stretch>
        </p:blipFill>
        <p:spPr>
          <a:xfrm>
            <a:off x="1765300" y="1023826"/>
            <a:ext cx="8356346" cy="5649984"/>
          </a:xfrm>
          <a:prstGeom prst="rect">
            <a:avLst/>
          </a:prstGeom>
        </p:spPr>
      </p:pic>
      <p:sp>
        <p:nvSpPr>
          <p:cNvPr id="5" name="矩形 4"/>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3967085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4"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r>
              <a:rPr lang="zh-CN" altLang="en-US" sz="3200" b="1" dirty="0">
                <a:solidFill>
                  <a:srgbClr val="00B0F0"/>
                </a:solidFill>
                <a:latin typeface="微软雅黑" pitchFamily="34" charset="-122"/>
                <a:ea typeface="微软雅黑" pitchFamily="34" charset="-122"/>
                <a:sym typeface="微软雅黑" pitchFamily="34" charset="-122"/>
              </a:rPr>
              <a:t>二维码机构公钥发放</a:t>
            </a:r>
          </a:p>
        </p:txBody>
      </p:sp>
      <p:cxnSp>
        <p:nvCxnSpPr>
          <p:cNvPr id="6" name="直接连接符 5"/>
          <p:cNvCxnSpPr/>
          <p:nvPr/>
        </p:nvCxnSpPr>
        <p:spPr>
          <a:xfrm>
            <a:off x="398516" y="980849"/>
            <a:ext cx="11171184" cy="0"/>
          </a:xfrm>
          <a:prstGeom prst="line">
            <a:avLst/>
          </a:prstGeom>
          <a:ln>
            <a:solidFill>
              <a:srgbClr val="03BEF4"/>
            </a:solidFill>
            <a:prstDash val="dash"/>
          </a:ln>
        </p:spPr>
        <p:style>
          <a:lnRef idx="1">
            <a:schemeClr val="accent1"/>
          </a:lnRef>
          <a:fillRef idx="0">
            <a:schemeClr val="accent1"/>
          </a:fillRef>
          <a:effectRef idx="0">
            <a:schemeClr val="accent1"/>
          </a:effectRef>
          <a:fontRef idx="minor">
            <a:schemeClr val="tx1"/>
          </a:fontRef>
        </p:style>
      </p:cxnSp>
      <p:sp>
        <p:nvSpPr>
          <p:cNvPr id="32" name="矩形 31"/>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38" name="矩形 37">
            <a:extLst>
              <a:ext uri="{FF2B5EF4-FFF2-40B4-BE49-F238E27FC236}">
                <a16:creationId xmlns:a16="http://schemas.microsoft.com/office/drawing/2014/main" id="{2481274D-8E95-466A-833E-34FA85E0797A}"/>
              </a:ext>
            </a:extLst>
          </p:cNvPr>
          <p:cNvSpPr/>
          <p:nvPr/>
        </p:nvSpPr>
        <p:spPr>
          <a:xfrm>
            <a:off x="2048791" y="1506079"/>
            <a:ext cx="7984209" cy="293059"/>
          </a:xfrm>
          <a:prstGeom prst="rect">
            <a:avLst/>
          </a:prstGeom>
          <a:solidFill>
            <a:srgbClr val="DE6A10">
              <a:alpha val="34118"/>
            </a:srgbClr>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CN" altLang="en-US" sz="1100" dirty="0">
              <a:solidFill>
                <a:schemeClr val="bg1"/>
              </a:solidFill>
              <a:latin typeface="微软雅黑"/>
              <a:ea typeface="微软雅黑"/>
              <a:cs typeface="微软雅黑"/>
            </a:endParaRPr>
          </a:p>
        </p:txBody>
      </p:sp>
      <p:sp>
        <p:nvSpPr>
          <p:cNvPr id="39" name="矩形 38">
            <a:extLst>
              <a:ext uri="{FF2B5EF4-FFF2-40B4-BE49-F238E27FC236}">
                <a16:creationId xmlns:a16="http://schemas.microsoft.com/office/drawing/2014/main" id="{CC1327D7-B6E9-4093-878A-D54C9FD26314}"/>
              </a:ext>
            </a:extLst>
          </p:cNvPr>
          <p:cNvSpPr/>
          <p:nvPr/>
        </p:nvSpPr>
        <p:spPr>
          <a:xfrm>
            <a:off x="2048792" y="1481368"/>
            <a:ext cx="7984208" cy="3357332"/>
          </a:xfrm>
          <a:prstGeom prst="rect">
            <a:avLst/>
          </a:prstGeom>
          <a:noFill/>
          <a:ln>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zh-CN" altLang="en-US" sz="1100" dirty="0">
              <a:solidFill>
                <a:schemeClr val="bg1"/>
              </a:solidFill>
              <a:latin typeface="微软雅黑"/>
              <a:ea typeface="微软雅黑"/>
              <a:cs typeface="微软雅黑"/>
            </a:endParaRPr>
          </a:p>
        </p:txBody>
      </p:sp>
      <p:cxnSp>
        <p:nvCxnSpPr>
          <p:cNvPr id="44" name="直线连接符 7">
            <a:extLst>
              <a:ext uri="{FF2B5EF4-FFF2-40B4-BE49-F238E27FC236}">
                <a16:creationId xmlns:a16="http://schemas.microsoft.com/office/drawing/2014/main" id="{F9DE174D-2629-43A4-B931-AAE86E8E0FDD}"/>
              </a:ext>
            </a:extLst>
          </p:cNvPr>
          <p:cNvCxnSpPr>
            <a:cxnSpLocks/>
          </p:cNvCxnSpPr>
          <p:nvPr/>
        </p:nvCxnSpPr>
        <p:spPr>
          <a:xfrm flipH="1">
            <a:off x="3930732" y="1506080"/>
            <a:ext cx="1" cy="3332620"/>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cxnSp>
        <p:nvCxnSpPr>
          <p:cNvPr id="45" name="直线连接符 77">
            <a:extLst>
              <a:ext uri="{FF2B5EF4-FFF2-40B4-BE49-F238E27FC236}">
                <a16:creationId xmlns:a16="http://schemas.microsoft.com/office/drawing/2014/main" id="{9B69929C-A5C5-4357-9B4D-E08C9D32CDF2}"/>
              </a:ext>
            </a:extLst>
          </p:cNvPr>
          <p:cNvCxnSpPr>
            <a:cxnSpLocks/>
          </p:cNvCxnSpPr>
          <p:nvPr/>
        </p:nvCxnSpPr>
        <p:spPr>
          <a:xfrm flipH="1" flipV="1">
            <a:off x="2048792" y="1782491"/>
            <a:ext cx="7984208" cy="20688"/>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46" name="文本框 45">
            <a:extLst>
              <a:ext uri="{FF2B5EF4-FFF2-40B4-BE49-F238E27FC236}">
                <a16:creationId xmlns:a16="http://schemas.microsoft.com/office/drawing/2014/main" id="{E0373850-884A-45BE-BF49-8CF768A98252}"/>
              </a:ext>
            </a:extLst>
          </p:cNvPr>
          <p:cNvSpPr txBox="1"/>
          <p:nvPr/>
        </p:nvSpPr>
        <p:spPr>
          <a:xfrm>
            <a:off x="2048792" y="1485105"/>
            <a:ext cx="1258750"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lang="zh-CN" altLang="en-US" sz="1400" dirty="0">
                <a:solidFill>
                  <a:srgbClr val="000000"/>
                </a:solidFill>
                <a:latin typeface="Microsoft YaHei" charset="-122"/>
                <a:ea typeface="Microsoft YaHei" charset="-122"/>
                <a:cs typeface="Microsoft YaHei" charset="-122"/>
              </a:rPr>
              <a:t>    闸机</a:t>
            </a:r>
            <a:endPar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endParaRPr>
          </a:p>
        </p:txBody>
      </p:sp>
      <p:cxnSp>
        <p:nvCxnSpPr>
          <p:cNvPr id="47" name="直线连接符 84">
            <a:extLst>
              <a:ext uri="{FF2B5EF4-FFF2-40B4-BE49-F238E27FC236}">
                <a16:creationId xmlns:a16="http://schemas.microsoft.com/office/drawing/2014/main" id="{3368AAB3-18BC-4C1C-AEF0-AFA749C602F2}"/>
              </a:ext>
            </a:extLst>
          </p:cNvPr>
          <p:cNvCxnSpPr>
            <a:cxnSpLocks/>
          </p:cNvCxnSpPr>
          <p:nvPr/>
        </p:nvCxnSpPr>
        <p:spPr>
          <a:xfrm>
            <a:off x="6148714" y="1481368"/>
            <a:ext cx="2565" cy="3357332"/>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48" name="文本框 47">
            <a:extLst>
              <a:ext uri="{FF2B5EF4-FFF2-40B4-BE49-F238E27FC236}">
                <a16:creationId xmlns:a16="http://schemas.microsoft.com/office/drawing/2014/main" id="{8626F47A-3ABC-4F24-981C-A5615919E789}"/>
              </a:ext>
            </a:extLst>
          </p:cNvPr>
          <p:cNvSpPr txBox="1"/>
          <p:nvPr/>
        </p:nvSpPr>
        <p:spPr>
          <a:xfrm>
            <a:off x="4006934" y="1485143"/>
            <a:ext cx="2144346"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多元化支付平台</a:t>
            </a:r>
          </a:p>
        </p:txBody>
      </p:sp>
      <p:sp>
        <p:nvSpPr>
          <p:cNvPr id="51" name="文本框 50">
            <a:extLst>
              <a:ext uri="{FF2B5EF4-FFF2-40B4-BE49-F238E27FC236}">
                <a16:creationId xmlns:a16="http://schemas.microsoft.com/office/drawing/2014/main" id="{6D8DF3E6-AC17-4D5C-B296-13AE405DD9E9}"/>
              </a:ext>
            </a:extLst>
          </p:cNvPr>
          <p:cNvSpPr txBox="1"/>
          <p:nvPr/>
        </p:nvSpPr>
        <p:spPr>
          <a:xfrm>
            <a:off x="8281105" y="1485105"/>
            <a:ext cx="1602458"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第三方支付平台</a:t>
            </a:r>
          </a:p>
        </p:txBody>
      </p:sp>
      <p:sp>
        <p:nvSpPr>
          <p:cNvPr id="52" name="矩形 51">
            <a:extLst>
              <a:ext uri="{FF2B5EF4-FFF2-40B4-BE49-F238E27FC236}">
                <a16:creationId xmlns:a16="http://schemas.microsoft.com/office/drawing/2014/main" id="{E9145C0C-D927-4B7A-9E7E-CDBE0D79B2A0}"/>
              </a:ext>
            </a:extLst>
          </p:cNvPr>
          <p:cNvSpPr/>
          <p:nvPr/>
        </p:nvSpPr>
        <p:spPr>
          <a:xfrm>
            <a:off x="2221049" y="2183513"/>
            <a:ext cx="969993" cy="601542"/>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存储公钥</a:t>
            </a:r>
          </a:p>
        </p:txBody>
      </p:sp>
      <p:sp>
        <p:nvSpPr>
          <p:cNvPr id="53" name="矩形 52">
            <a:extLst>
              <a:ext uri="{FF2B5EF4-FFF2-40B4-BE49-F238E27FC236}">
                <a16:creationId xmlns:a16="http://schemas.microsoft.com/office/drawing/2014/main" id="{C2819BD1-3F6D-4BB9-AD65-B19A9B29FE85}"/>
              </a:ext>
            </a:extLst>
          </p:cNvPr>
          <p:cNvSpPr/>
          <p:nvPr/>
        </p:nvSpPr>
        <p:spPr>
          <a:xfrm>
            <a:off x="6619699" y="2192637"/>
            <a:ext cx="1099134" cy="601126"/>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生成机构公钥</a:t>
            </a:r>
          </a:p>
        </p:txBody>
      </p:sp>
      <p:cxnSp>
        <p:nvCxnSpPr>
          <p:cNvPr id="54" name="直线连接符 84">
            <a:extLst>
              <a:ext uri="{FF2B5EF4-FFF2-40B4-BE49-F238E27FC236}">
                <a16:creationId xmlns:a16="http://schemas.microsoft.com/office/drawing/2014/main" id="{C49D90C4-EDF5-4652-9C7A-61666BD3BAEB}"/>
              </a:ext>
            </a:extLst>
          </p:cNvPr>
          <p:cNvCxnSpPr>
            <a:cxnSpLocks/>
          </p:cNvCxnSpPr>
          <p:nvPr/>
        </p:nvCxnSpPr>
        <p:spPr>
          <a:xfrm flipH="1">
            <a:off x="8129644" y="1481368"/>
            <a:ext cx="2" cy="3357332"/>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56" name="文本框 55">
            <a:extLst>
              <a:ext uri="{FF2B5EF4-FFF2-40B4-BE49-F238E27FC236}">
                <a16:creationId xmlns:a16="http://schemas.microsoft.com/office/drawing/2014/main" id="{F6EC94B3-5257-4197-9EA3-16CC2D5CFBE2}"/>
              </a:ext>
            </a:extLst>
          </p:cNvPr>
          <p:cNvSpPr txBox="1"/>
          <p:nvPr/>
        </p:nvSpPr>
        <p:spPr>
          <a:xfrm>
            <a:off x="6349386" y="1485105"/>
            <a:ext cx="1602458"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en-US" altLang="zh-CN"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APP</a:t>
            </a:r>
            <a:r>
              <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出行平台</a:t>
            </a:r>
          </a:p>
        </p:txBody>
      </p:sp>
      <p:sp>
        <p:nvSpPr>
          <p:cNvPr id="58" name="矩形 57">
            <a:extLst>
              <a:ext uri="{FF2B5EF4-FFF2-40B4-BE49-F238E27FC236}">
                <a16:creationId xmlns:a16="http://schemas.microsoft.com/office/drawing/2014/main" id="{71BF2F0D-74D9-4CB4-89E2-A449E9C41619}"/>
              </a:ext>
            </a:extLst>
          </p:cNvPr>
          <p:cNvSpPr/>
          <p:nvPr/>
        </p:nvSpPr>
        <p:spPr>
          <a:xfrm>
            <a:off x="4570445" y="2187277"/>
            <a:ext cx="1099134" cy="601126"/>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存储机构公钥</a:t>
            </a:r>
          </a:p>
        </p:txBody>
      </p:sp>
      <p:cxnSp>
        <p:nvCxnSpPr>
          <p:cNvPr id="59" name="直接箭头连接符 58">
            <a:extLst>
              <a:ext uri="{FF2B5EF4-FFF2-40B4-BE49-F238E27FC236}">
                <a16:creationId xmlns:a16="http://schemas.microsoft.com/office/drawing/2014/main" id="{176F50E5-F006-45DD-AF71-BDC16FC535EC}"/>
              </a:ext>
            </a:extLst>
          </p:cNvPr>
          <p:cNvCxnSpPr>
            <a:stCxn id="53" idx="1"/>
            <a:endCxn id="58" idx="3"/>
          </p:cNvCxnSpPr>
          <p:nvPr/>
        </p:nvCxnSpPr>
        <p:spPr>
          <a:xfrm flipH="1" flipV="1">
            <a:off x="5669579" y="2487840"/>
            <a:ext cx="950120" cy="5360"/>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接箭头连接符 59">
            <a:extLst>
              <a:ext uri="{FF2B5EF4-FFF2-40B4-BE49-F238E27FC236}">
                <a16:creationId xmlns:a16="http://schemas.microsoft.com/office/drawing/2014/main" id="{58E38E9C-2374-40F9-9547-B2A1A322B3DE}"/>
              </a:ext>
            </a:extLst>
          </p:cNvPr>
          <p:cNvCxnSpPr>
            <a:cxnSpLocks/>
            <a:stCxn id="58" idx="1"/>
            <a:endCxn id="52" idx="3"/>
          </p:cNvCxnSpPr>
          <p:nvPr/>
        </p:nvCxnSpPr>
        <p:spPr>
          <a:xfrm flipH="1" flipV="1">
            <a:off x="3191042" y="2484284"/>
            <a:ext cx="1379403" cy="3556"/>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sp>
        <p:nvSpPr>
          <p:cNvPr id="61" name="矩形 60">
            <a:extLst>
              <a:ext uri="{FF2B5EF4-FFF2-40B4-BE49-F238E27FC236}">
                <a16:creationId xmlns:a16="http://schemas.microsoft.com/office/drawing/2014/main" id="{73F5A59C-931F-4F4C-BD9F-51D26E4DF0AA}"/>
              </a:ext>
            </a:extLst>
          </p:cNvPr>
          <p:cNvSpPr/>
          <p:nvPr/>
        </p:nvSpPr>
        <p:spPr>
          <a:xfrm>
            <a:off x="4617882" y="3528661"/>
            <a:ext cx="969993" cy="601542"/>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更新公钥</a:t>
            </a:r>
          </a:p>
        </p:txBody>
      </p:sp>
      <p:sp>
        <p:nvSpPr>
          <p:cNvPr id="62" name="矩形 61">
            <a:extLst>
              <a:ext uri="{FF2B5EF4-FFF2-40B4-BE49-F238E27FC236}">
                <a16:creationId xmlns:a16="http://schemas.microsoft.com/office/drawing/2014/main" id="{877837FC-3799-41D1-9931-0EA6DCBB4CA1}"/>
              </a:ext>
            </a:extLst>
          </p:cNvPr>
          <p:cNvSpPr/>
          <p:nvPr/>
        </p:nvSpPr>
        <p:spPr>
          <a:xfrm>
            <a:off x="6672722" y="3528661"/>
            <a:ext cx="969993" cy="601542"/>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更新公钥</a:t>
            </a:r>
          </a:p>
        </p:txBody>
      </p:sp>
      <p:sp>
        <p:nvSpPr>
          <p:cNvPr id="66" name="矩形 65">
            <a:extLst>
              <a:ext uri="{FF2B5EF4-FFF2-40B4-BE49-F238E27FC236}">
                <a16:creationId xmlns:a16="http://schemas.microsoft.com/office/drawing/2014/main" id="{6BFAD8D2-12B0-43F9-BCA6-7368D21ED91D}"/>
              </a:ext>
            </a:extLst>
          </p:cNvPr>
          <p:cNvSpPr/>
          <p:nvPr/>
        </p:nvSpPr>
        <p:spPr>
          <a:xfrm>
            <a:off x="2210353" y="3528661"/>
            <a:ext cx="969993" cy="601542"/>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定期更新公钥</a:t>
            </a:r>
          </a:p>
        </p:txBody>
      </p:sp>
      <p:cxnSp>
        <p:nvCxnSpPr>
          <p:cNvPr id="68" name="直接箭头连接符 67">
            <a:extLst>
              <a:ext uri="{FF2B5EF4-FFF2-40B4-BE49-F238E27FC236}">
                <a16:creationId xmlns:a16="http://schemas.microsoft.com/office/drawing/2014/main" id="{5E2844BA-313C-4ED9-815F-30E45F6A8D20}"/>
              </a:ext>
            </a:extLst>
          </p:cNvPr>
          <p:cNvCxnSpPr>
            <a:cxnSpLocks/>
            <a:stCxn id="62" idx="1"/>
            <a:endCxn id="61" idx="3"/>
          </p:cNvCxnSpPr>
          <p:nvPr/>
        </p:nvCxnSpPr>
        <p:spPr>
          <a:xfrm flipH="1">
            <a:off x="5587875" y="3829432"/>
            <a:ext cx="1084847" cy="0"/>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接箭头连接符 68">
            <a:extLst>
              <a:ext uri="{FF2B5EF4-FFF2-40B4-BE49-F238E27FC236}">
                <a16:creationId xmlns:a16="http://schemas.microsoft.com/office/drawing/2014/main" id="{FCFFB55D-F014-47BB-B18E-347342FB757B}"/>
              </a:ext>
            </a:extLst>
          </p:cNvPr>
          <p:cNvCxnSpPr>
            <a:stCxn id="66" idx="3"/>
            <a:endCxn id="61" idx="1"/>
          </p:cNvCxnSpPr>
          <p:nvPr/>
        </p:nvCxnSpPr>
        <p:spPr>
          <a:xfrm>
            <a:off x="3180346" y="3829432"/>
            <a:ext cx="1437536" cy="0"/>
          </a:xfrm>
          <a:prstGeom prst="straightConnector1">
            <a:avLst/>
          </a:prstGeom>
          <a:ln>
            <a:solidFill>
              <a:srgbClr val="03BEF4"/>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4317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直线连接符 8"/>
          <p:cNvSpPr>
            <a:spLocks noChangeShapeType="1"/>
          </p:cNvSpPr>
          <p:nvPr/>
        </p:nvSpPr>
        <p:spPr bwMode="auto">
          <a:xfrm>
            <a:off x="346120" y="972913"/>
            <a:ext cx="11482295" cy="0"/>
          </a:xfrm>
          <a:prstGeom prst="line">
            <a:avLst/>
          </a:prstGeom>
          <a:noFill/>
          <a:ln w="25400">
            <a:solidFill>
              <a:srgbClr val="009EE7"/>
            </a:solidFill>
            <a:prstDash val="sysDash"/>
            <a:round/>
            <a:headEnd/>
            <a:tailEnd/>
          </a:ln>
          <a:extLst>
            <a:ext uri="{909E8E84-426E-40dd-AFC4-6F175D3DCCD1}">
              <a14:hiddenFill xmlns:a14="http://schemas.microsoft.com/office/drawing/2010/main" xmlns="">
                <a:noFill/>
              </a14:hiddenFill>
            </a:ext>
          </a:extLst>
        </p:spPr>
        <p:txBody>
          <a:bodyPr lIns="91436" tIns="45718" rIns="91436" bIns="45718"/>
          <a:lstStyle/>
          <a:p>
            <a:endParaRPr lang="zh-CN" altLang="en-US"/>
          </a:p>
        </p:txBody>
      </p:sp>
      <p:sp>
        <p:nvSpPr>
          <p:cNvPr id="5124"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pPr algn="l"/>
            <a:r>
              <a:rPr lang="zh-CN" altLang="en-US" sz="3200" b="1" dirty="0">
                <a:solidFill>
                  <a:srgbClr val="00B0F0"/>
                </a:solidFill>
                <a:sym typeface="微软雅黑" pitchFamily="34" charset="-122"/>
              </a:rPr>
              <a:t>二维码标准</a:t>
            </a:r>
          </a:p>
        </p:txBody>
      </p:sp>
      <p:pic>
        <p:nvPicPr>
          <p:cNvPr id="2" name="图片 1" descr="屏幕快照 2017-06-23 下午2.25.0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516" y="1084659"/>
            <a:ext cx="10731500" cy="5194300"/>
          </a:xfrm>
          <a:prstGeom prst="rect">
            <a:avLst/>
          </a:prstGeom>
        </p:spPr>
      </p:pic>
      <p:sp>
        <p:nvSpPr>
          <p:cNvPr id="5" name="矩形 4"/>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20774295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矩形 255"/>
          <p:cNvSpPr/>
          <p:nvPr/>
        </p:nvSpPr>
        <p:spPr>
          <a:xfrm>
            <a:off x="1299491" y="1057617"/>
            <a:ext cx="8890625" cy="297022"/>
          </a:xfrm>
          <a:prstGeom prst="rect">
            <a:avLst/>
          </a:prstGeom>
          <a:solidFill>
            <a:srgbClr val="DE6A10">
              <a:alpha val="34118"/>
            </a:srgbClr>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CN" altLang="en-US" sz="1100" dirty="0">
              <a:solidFill>
                <a:schemeClr val="bg1"/>
              </a:solidFill>
              <a:latin typeface="微软雅黑"/>
              <a:ea typeface="微软雅黑"/>
              <a:cs typeface="微软雅黑"/>
            </a:endParaRPr>
          </a:p>
        </p:txBody>
      </p:sp>
      <p:sp>
        <p:nvSpPr>
          <p:cNvPr id="71" name="Shape 71"/>
          <p:cNvSpPr/>
          <p:nvPr/>
        </p:nvSpPr>
        <p:spPr>
          <a:xfrm rot="10800000">
            <a:off x="207766" y="173321"/>
            <a:ext cx="603854" cy="6038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a:miter lim="400000"/>
          </a:ln>
        </p:spPr>
        <p:txBody>
          <a:bodyPr vert="horz" lIns="0" tIns="0" rIns="0" bIns="0" anchor="ctr"/>
          <a:lstStyle/>
          <a:p>
            <a:pPr lvl="0">
              <a:defRPr sz="3200">
                <a:solidFill>
                  <a:srgbClr val="FFFFFF"/>
                </a:solidFill>
              </a:defRPr>
            </a:pPr>
            <a:endParaRPr sz="2800" dirty="0">
              <a:solidFill>
                <a:schemeClr val="tx1"/>
              </a:solidFill>
            </a:endParaRPr>
          </a:p>
        </p:txBody>
      </p:sp>
      <p:sp>
        <p:nvSpPr>
          <p:cNvPr id="73" name="Shape 73"/>
          <p:cNvSpPr/>
          <p:nvPr/>
        </p:nvSpPr>
        <p:spPr>
          <a:xfrm flipV="1">
            <a:off x="409437" y="-357858"/>
            <a:ext cx="1196402" cy="1196401"/>
          </a:xfrm>
          <a:prstGeom prst="line">
            <a:avLst/>
          </a:prstGeom>
          <a:ln w="12700">
            <a:solidFill>
              <a:srgbClr val="FFFFFF"/>
            </a:solidFill>
            <a:miter lim="400000"/>
          </a:ln>
        </p:spPr>
        <p:txBody>
          <a:bodyPr lIns="0" tIns="0" rIns="0" bIns="0" anchor="ctr"/>
          <a:lstStyle/>
          <a:p>
            <a:pPr algn="l" defTabSz="228600">
              <a:defRPr sz="1200">
                <a:latin typeface="Helvetica"/>
                <a:ea typeface="Helvetica"/>
                <a:cs typeface="Helvetica"/>
                <a:sym typeface="Helvetica"/>
              </a:defRPr>
            </a:pPr>
            <a:endParaRPr/>
          </a:p>
        </p:txBody>
      </p:sp>
      <p:sp>
        <p:nvSpPr>
          <p:cNvPr id="74" name="Shape 74"/>
          <p:cNvSpPr/>
          <p:nvPr/>
        </p:nvSpPr>
        <p:spPr>
          <a:xfrm>
            <a:off x="999063" y="379978"/>
            <a:ext cx="51296" cy="266740"/>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5600">
                <a:solidFill>
                  <a:srgbClr val="FFFFFF"/>
                </a:solidFill>
                <a:latin typeface="Microsoft YaHei"/>
                <a:ea typeface="Microsoft YaHei"/>
                <a:cs typeface="Microsoft YaHei"/>
                <a:sym typeface="Microsoft YaHei"/>
              </a:defRPr>
            </a:lvl1pPr>
          </a:lstStyle>
          <a:p>
            <a:pPr lvl="0">
              <a:defRPr sz="1800">
                <a:solidFill>
                  <a:srgbClr val="000000"/>
                </a:solidFill>
              </a:defRPr>
            </a:pPr>
            <a:endParaRPr sz="1400" dirty="0">
              <a:solidFill>
                <a:schemeClr val="bg1"/>
              </a:solidFill>
            </a:endParaRPr>
          </a:p>
        </p:txBody>
      </p:sp>
      <p:sp>
        <p:nvSpPr>
          <p:cNvPr id="3" name="矩形 2"/>
          <p:cNvSpPr/>
          <p:nvPr/>
        </p:nvSpPr>
        <p:spPr>
          <a:xfrm>
            <a:off x="1299492" y="1036868"/>
            <a:ext cx="8890624" cy="5557378"/>
          </a:xfrm>
          <a:prstGeom prst="rect">
            <a:avLst/>
          </a:prstGeom>
          <a:noFill/>
          <a:ln>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zh-CN" altLang="en-US" sz="1100" dirty="0">
              <a:solidFill>
                <a:schemeClr val="bg1"/>
              </a:solidFill>
              <a:latin typeface="微软雅黑"/>
              <a:ea typeface="微软雅黑"/>
              <a:cs typeface="微软雅黑"/>
            </a:endParaRPr>
          </a:p>
        </p:txBody>
      </p:sp>
      <p:cxnSp>
        <p:nvCxnSpPr>
          <p:cNvPr id="8" name="直线连接符 7"/>
          <p:cNvCxnSpPr>
            <a:cxnSpLocks/>
          </p:cNvCxnSpPr>
          <p:nvPr/>
        </p:nvCxnSpPr>
        <p:spPr>
          <a:xfrm flipH="1">
            <a:off x="2635330" y="1061580"/>
            <a:ext cx="1" cy="5532666"/>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cxnSp>
        <p:nvCxnSpPr>
          <p:cNvPr id="78" name="直线连接符 77"/>
          <p:cNvCxnSpPr>
            <a:cxnSpLocks/>
          </p:cNvCxnSpPr>
          <p:nvPr/>
        </p:nvCxnSpPr>
        <p:spPr>
          <a:xfrm flipH="1" flipV="1">
            <a:off x="1299492" y="1337991"/>
            <a:ext cx="8890624" cy="16648"/>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cxnSp>
        <p:nvCxnSpPr>
          <p:cNvPr id="82" name="直线连接符 81"/>
          <p:cNvCxnSpPr>
            <a:cxnSpLocks/>
          </p:cNvCxnSpPr>
          <p:nvPr/>
        </p:nvCxnSpPr>
        <p:spPr>
          <a:xfrm>
            <a:off x="4107843" y="1036868"/>
            <a:ext cx="0" cy="5557378"/>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17" name="文本框 16"/>
          <p:cNvSpPr txBox="1"/>
          <p:nvPr/>
        </p:nvSpPr>
        <p:spPr>
          <a:xfrm>
            <a:off x="1299492" y="1040642"/>
            <a:ext cx="1258750" cy="31796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lang="zh-CN" altLang="en-US" sz="1400" dirty="0">
                <a:solidFill>
                  <a:srgbClr val="000000"/>
                </a:solidFill>
                <a:latin typeface="Microsoft YaHei" charset="-122"/>
                <a:ea typeface="Microsoft YaHei" charset="-122"/>
                <a:cs typeface="Microsoft YaHei" charset="-122"/>
              </a:rPr>
              <a:t>     用户</a:t>
            </a:r>
            <a:endPar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endParaRPr>
          </a:p>
        </p:txBody>
      </p:sp>
      <p:sp>
        <p:nvSpPr>
          <p:cNvPr id="84" name="文本框 83"/>
          <p:cNvSpPr txBox="1"/>
          <p:nvPr/>
        </p:nvSpPr>
        <p:spPr>
          <a:xfrm>
            <a:off x="2877168" y="1040642"/>
            <a:ext cx="1071307" cy="31796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lang="en-US" altLang="zh-CN" sz="1400" dirty="0">
                <a:solidFill>
                  <a:srgbClr val="000000"/>
                </a:solidFill>
                <a:latin typeface="Microsoft YaHei" charset="-122"/>
                <a:ea typeface="Microsoft YaHei" charset="-122"/>
                <a:cs typeface="Microsoft YaHei" charset="-122"/>
                <a:sym typeface="Helvetica Light"/>
              </a:rPr>
              <a:t>APP</a:t>
            </a:r>
            <a:endPar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endParaRPr>
          </a:p>
        </p:txBody>
      </p:sp>
      <p:cxnSp>
        <p:nvCxnSpPr>
          <p:cNvPr id="85" name="直线连接符 84"/>
          <p:cNvCxnSpPr>
            <a:cxnSpLocks/>
          </p:cNvCxnSpPr>
          <p:nvPr/>
        </p:nvCxnSpPr>
        <p:spPr>
          <a:xfrm>
            <a:off x="5666114" y="1036868"/>
            <a:ext cx="0" cy="5557378"/>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90" name="文本框 89"/>
          <p:cNvSpPr txBox="1"/>
          <p:nvPr/>
        </p:nvSpPr>
        <p:spPr>
          <a:xfrm>
            <a:off x="4120949" y="1040643"/>
            <a:ext cx="1547730"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多元化支付平台</a:t>
            </a:r>
          </a:p>
        </p:txBody>
      </p:sp>
      <p:sp>
        <p:nvSpPr>
          <p:cNvPr id="95" name="文本框 94"/>
          <p:cNvSpPr txBox="1"/>
          <p:nvPr/>
        </p:nvSpPr>
        <p:spPr>
          <a:xfrm>
            <a:off x="8027105" y="1040605"/>
            <a:ext cx="1602458"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第三方支付平台</a:t>
            </a:r>
          </a:p>
        </p:txBody>
      </p:sp>
      <p:sp>
        <p:nvSpPr>
          <p:cNvPr id="100" name="矩形 99"/>
          <p:cNvSpPr/>
          <p:nvPr/>
        </p:nvSpPr>
        <p:spPr>
          <a:xfrm>
            <a:off x="1603433" y="1493722"/>
            <a:ext cx="838309" cy="601542"/>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en-US" altLang="zh-CN" sz="1100" dirty="0">
                <a:solidFill>
                  <a:schemeClr val="bg1"/>
                </a:solidFill>
                <a:latin typeface="微软雅黑"/>
                <a:ea typeface="微软雅黑"/>
                <a:cs typeface="微软雅黑"/>
              </a:rPr>
              <a:t>App</a:t>
            </a:r>
            <a:r>
              <a:rPr kumimoji="1" lang="zh-CN" altLang="en-US" sz="1100" dirty="0">
                <a:solidFill>
                  <a:schemeClr val="bg1"/>
                </a:solidFill>
                <a:latin typeface="微软雅黑"/>
                <a:ea typeface="微软雅黑"/>
                <a:cs typeface="微软雅黑"/>
              </a:rPr>
              <a:t>注册账户</a:t>
            </a:r>
          </a:p>
        </p:txBody>
      </p:sp>
      <p:sp>
        <p:nvSpPr>
          <p:cNvPr id="101" name="矩形 100"/>
          <p:cNvSpPr/>
          <p:nvPr/>
        </p:nvSpPr>
        <p:spPr>
          <a:xfrm>
            <a:off x="8021093" y="2545605"/>
            <a:ext cx="1608470" cy="415095"/>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en-US" altLang="zh-CN" sz="1100" dirty="0">
                <a:solidFill>
                  <a:schemeClr val="bg1"/>
                </a:solidFill>
                <a:latin typeface="微软雅黑"/>
                <a:ea typeface="微软雅黑"/>
                <a:cs typeface="微软雅黑"/>
              </a:rPr>
              <a:t>Oauth2.0 </a:t>
            </a:r>
            <a:r>
              <a:rPr kumimoji="1" lang="zh-CN" altLang="en-US" sz="1100" dirty="0">
                <a:solidFill>
                  <a:schemeClr val="bg1"/>
                </a:solidFill>
                <a:latin typeface="微软雅黑"/>
                <a:ea typeface="微软雅黑"/>
                <a:cs typeface="微软雅黑"/>
              </a:rPr>
              <a:t>授权</a:t>
            </a:r>
          </a:p>
        </p:txBody>
      </p:sp>
      <p:sp>
        <p:nvSpPr>
          <p:cNvPr id="139" name="矩形 138"/>
          <p:cNvSpPr/>
          <p:nvPr/>
        </p:nvSpPr>
        <p:spPr>
          <a:xfrm>
            <a:off x="5870399" y="1494137"/>
            <a:ext cx="1099134" cy="601126"/>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注册</a:t>
            </a:r>
          </a:p>
        </p:txBody>
      </p:sp>
      <p:sp>
        <p:nvSpPr>
          <p:cNvPr id="147" name="矩形 146"/>
          <p:cNvSpPr/>
          <p:nvPr/>
        </p:nvSpPr>
        <p:spPr>
          <a:xfrm>
            <a:off x="1603433" y="4661031"/>
            <a:ext cx="838309" cy="355518"/>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用户乘车</a:t>
            </a:r>
          </a:p>
        </p:txBody>
      </p:sp>
      <p:sp>
        <p:nvSpPr>
          <p:cNvPr id="149" name="矩形 148"/>
          <p:cNvSpPr/>
          <p:nvPr/>
        </p:nvSpPr>
        <p:spPr>
          <a:xfrm>
            <a:off x="8021093" y="3108392"/>
            <a:ext cx="1608470" cy="432968"/>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用户信息查询</a:t>
            </a:r>
          </a:p>
        </p:txBody>
      </p:sp>
      <p:sp>
        <p:nvSpPr>
          <p:cNvPr id="180" name="矩形 179"/>
          <p:cNvSpPr/>
          <p:nvPr/>
        </p:nvSpPr>
        <p:spPr>
          <a:xfrm>
            <a:off x="2892738" y="6110894"/>
            <a:ext cx="1020326" cy="355518"/>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展示乘车码</a:t>
            </a:r>
          </a:p>
        </p:txBody>
      </p:sp>
      <p:sp>
        <p:nvSpPr>
          <p:cNvPr id="80" name="直线连接符 8"/>
          <p:cNvSpPr>
            <a:spLocks noChangeShapeType="1"/>
          </p:cNvSpPr>
          <p:nvPr/>
        </p:nvSpPr>
        <p:spPr bwMode="auto">
          <a:xfrm>
            <a:off x="346120" y="972913"/>
            <a:ext cx="11482295" cy="0"/>
          </a:xfrm>
          <a:prstGeom prst="line">
            <a:avLst/>
          </a:prstGeom>
          <a:noFill/>
          <a:ln w="25400">
            <a:solidFill>
              <a:srgbClr val="009EE7"/>
            </a:solidFill>
            <a:prstDash val="sysDash"/>
            <a:round/>
            <a:headEnd/>
            <a:tailEnd/>
          </a:ln>
          <a:extLst>
            <a:ext uri="{909E8E84-426E-40dd-AFC4-6F175D3DCCD1}">
              <a14:hiddenFill xmlns:a14="http://schemas.microsoft.com/office/drawing/2010/main" xmlns="">
                <a:noFill/>
              </a14:hiddenFill>
            </a:ext>
          </a:extLst>
        </p:spPr>
        <p:txBody>
          <a:bodyPr lIns="91436" tIns="45718" rIns="91436" bIns="45718"/>
          <a:lstStyle/>
          <a:p>
            <a:endParaRPr lang="zh-CN" altLang="en-US"/>
          </a:p>
        </p:txBody>
      </p:sp>
      <p:sp>
        <p:nvSpPr>
          <p:cNvPr id="91"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pPr algn="l"/>
            <a:r>
              <a:rPr lang="zh-CN" altLang="en-US" sz="3200" b="1" dirty="0">
                <a:solidFill>
                  <a:srgbClr val="00B0F0"/>
                </a:solidFill>
                <a:sym typeface="微软雅黑" pitchFamily="34" charset="-122"/>
              </a:rPr>
              <a:t>客户端安全生码系统流程</a:t>
            </a:r>
          </a:p>
        </p:txBody>
      </p:sp>
      <p:sp>
        <p:nvSpPr>
          <p:cNvPr id="92" name="矩形 91"/>
          <p:cNvSpPr/>
          <p:nvPr/>
        </p:nvSpPr>
        <p:spPr>
          <a:xfrm>
            <a:off x="2877169" y="1494136"/>
            <a:ext cx="1061614" cy="601127"/>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注册认证</a:t>
            </a:r>
          </a:p>
        </p:txBody>
      </p:sp>
      <p:cxnSp>
        <p:nvCxnSpPr>
          <p:cNvPr id="12" name="直线箭头连接符 11"/>
          <p:cNvCxnSpPr>
            <a:stCxn id="92" idx="3"/>
            <a:endCxn id="139" idx="1"/>
          </p:cNvCxnSpPr>
          <p:nvPr/>
        </p:nvCxnSpPr>
        <p:spPr>
          <a:xfrm>
            <a:off x="3938783" y="1794700"/>
            <a:ext cx="1931616" cy="0"/>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2867476" y="2380215"/>
            <a:ext cx="1071307" cy="601127"/>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代扣授权</a:t>
            </a:r>
          </a:p>
        </p:txBody>
      </p:sp>
      <p:cxnSp>
        <p:nvCxnSpPr>
          <p:cNvPr id="29" name="直线箭头连接符 28"/>
          <p:cNvCxnSpPr>
            <a:stCxn id="92" idx="2"/>
            <a:endCxn id="102" idx="0"/>
          </p:cNvCxnSpPr>
          <p:nvPr/>
        </p:nvCxnSpPr>
        <p:spPr>
          <a:xfrm flipH="1">
            <a:off x="3403130" y="2095263"/>
            <a:ext cx="4846" cy="284952"/>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110" name="矩形 109"/>
          <p:cNvSpPr/>
          <p:nvPr/>
        </p:nvSpPr>
        <p:spPr>
          <a:xfrm>
            <a:off x="5870399" y="2842252"/>
            <a:ext cx="1099134" cy="417357"/>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账户绑定</a:t>
            </a:r>
          </a:p>
        </p:txBody>
      </p:sp>
      <p:cxnSp>
        <p:nvCxnSpPr>
          <p:cNvPr id="224" name="肘形连接符 223"/>
          <p:cNvCxnSpPr>
            <a:stCxn id="102" idx="3"/>
            <a:endCxn id="110" idx="1"/>
          </p:cNvCxnSpPr>
          <p:nvPr/>
        </p:nvCxnSpPr>
        <p:spPr>
          <a:xfrm>
            <a:off x="3938783" y="2680779"/>
            <a:ext cx="1931616" cy="370152"/>
          </a:xfrm>
          <a:prstGeom prst="bentConnector3">
            <a:avLst>
              <a:gd name="adj1" fmla="val 50000"/>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226" name="肘形连接符 225"/>
          <p:cNvCxnSpPr>
            <a:cxnSpLocks/>
            <a:stCxn id="110" idx="3"/>
          </p:cNvCxnSpPr>
          <p:nvPr/>
        </p:nvCxnSpPr>
        <p:spPr>
          <a:xfrm flipV="1">
            <a:off x="6969533" y="2747993"/>
            <a:ext cx="1051560" cy="302938"/>
          </a:xfrm>
          <a:prstGeom prst="bentConnector3">
            <a:avLst>
              <a:gd name="adj1" fmla="val 50000"/>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121" name="矩形 120"/>
          <p:cNvSpPr/>
          <p:nvPr/>
        </p:nvSpPr>
        <p:spPr>
          <a:xfrm>
            <a:off x="5863056" y="2275684"/>
            <a:ext cx="1099134" cy="422837"/>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创建账户密钥</a:t>
            </a:r>
          </a:p>
        </p:txBody>
      </p:sp>
      <p:sp>
        <p:nvSpPr>
          <p:cNvPr id="131" name="矩形 130"/>
          <p:cNvSpPr/>
          <p:nvPr/>
        </p:nvSpPr>
        <p:spPr>
          <a:xfrm>
            <a:off x="2867476" y="3189947"/>
            <a:ext cx="1071307" cy="601127"/>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下发账户密钥和发码规则</a:t>
            </a:r>
          </a:p>
        </p:txBody>
      </p:sp>
      <p:cxnSp>
        <p:nvCxnSpPr>
          <p:cNvPr id="228" name="直线箭头连接符 227"/>
          <p:cNvCxnSpPr/>
          <p:nvPr/>
        </p:nvCxnSpPr>
        <p:spPr>
          <a:xfrm>
            <a:off x="6419966" y="2095264"/>
            <a:ext cx="0" cy="181288"/>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230" name="直线箭头连接符 229"/>
          <p:cNvCxnSpPr>
            <a:stCxn id="102" idx="2"/>
            <a:endCxn id="131" idx="0"/>
          </p:cNvCxnSpPr>
          <p:nvPr/>
        </p:nvCxnSpPr>
        <p:spPr>
          <a:xfrm>
            <a:off x="3403130" y="2981342"/>
            <a:ext cx="0" cy="208605"/>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134" name="矩形 133"/>
          <p:cNvSpPr/>
          <p:nvPr/>
        </p:nvSpPr>
        <p:spPr>
          <a:xfrm>
            <a:off x="1584673" y="3992382"/>
            <a:ext cx="838309" cy="402273"/>
          </a:xfrm>
          <a:prstGeom prst="rect">
            <a:avLst/>
          </a:prstGeom>
          <a:solidFill>
            <a:schemeClr val="accent6"/>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定期联网</a:t>
            </a:r>
          </a:p>
        </p:txBody>
      </p:sp>
      <p:sp>
        <p:nvSpPr>
          <p:cNvPr id="135" name="矩形 134"/>
          <p:cNvSpPr/>
          <p:nvPr/>
        </p:nvSpPr>
        <p:spPr>
          <a:xfrm>
            <a:off x="2858409" y="3979682"/>
            <a:ext cx="1061614" cy="429558"/>
          </a:xfrm>
          <a:prstGeom prst="rect">
            <a:avLst/>
          </a:prstGeom>
          <a:solidFill>
            <a:schemeClr val="accent6"/>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客户密钥更新</a:t>
            </a:r>
            <a:endParaRPr kumimoji="1" lang="en-US" altLang="zh-CN" sz="1100" dirty="0">
              <a:solidFill>
                <a:schemeClr val="bg1"/>
              </a:solidFill>
              <a:latin typeface="微软雅黑"/>
              <a:ea typeface="微软雅黑"/>
              <a:cs typeface="微软雅黑"/>
            </a:endParaRPr>
          </a:p>
        </p:txBody>
      </p:sp>
      <p:sp>
        <p:nvSpPr>
          <p:cNvPr id="141" name="矩形 140"/>
          <p:cNvSpPr/>
          <p:nvPr/>
        </p:nvSpPr>
        <p:spPr>
          <a:xfrm>
            <a:off x="5789883" y="4617486"/>
            <a:ext cx="1215900" cy="410918"/>
          </a:xfrm>
          <a:prstGeom prst="rect">
            <a:avLst/>
          </a:prstGeom>
          <a:solidFill>
            <a:schemeClr val="accent6"/>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密钥更新</a:t>
            </a:r>
          </a:p>
        </p:txBody>
      </p:sp>
      <p:cxnSp>
        <p:nvCxnSpPr>
          <p:cNvPr id="249" name="直线箭头连接符 248"/>
          <p:cNvCxnSpPr>
            <a:stCxn id="134" idx="3"/>
            <a:endCxn id="135" idx="1"/>
          </p:cNvCxnSpPr>
          <p:nvPr/>
        </p:nvCxnSpPr>
        <p:spPr>
          <a:xfrm>
            <a:off x="2422982" y="4193519"/>
            <a:ext cx="435427" cy="942"/>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251" name="直线箭头连接符 250"/>
          <p:cNvCxnSpPr>
            <a:stCxn id="135" idx="3"/>
            <a:endCxn id="65" idx="1"/>
          </p:cNvCxnSpPr>
          <p:nvPr/>
        </p:nvCxnSpPr>
        <p:spPr>
          <a:xfrm flipV="1">
            <a:off x="3920023" y="4194090"/>
            <a:ext cx="1910753" cy="371"/>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150" name="矩形 149"/>
          <p:cNvSpPr/>
          <p:nvPr/>
        </p:nvSpPr>
        <p:spPr>
          <a:xfrm>
            <a:off x="2872094" y="4661031"/>
            <a:ext cx="1061614" cy="377556"/>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打开乘车码</a:t>
            </a:r>
          </a:p>
        </p:txBody>
      </p:sp>
      <p:sp>
        <p:nvSpPr>
          <p:cNvPr id="253" name="决策 252"/>
          <p:cNvSpPr/>
          <p:nvPr/>
        </p:nvSpPr>
        <p:spPr>
          <a:xfrm>
            <a:off x="2697959" y="5243616"/>
            <a:ext cx="1409884" cy="607691"/>
          </a:xfrm>
          <a:prstGeom prst="flowChartDecision">
            <a:avLst/>
          </a:prstGeom>
          <a:solidFill>
            <a:srgbClr val="ED7D3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判断发码规则</a:t>
            </a:r>
          </a:p>
        </p:txBody>
      </p:sp>
      <p:cxnSp>
        <p:nvCxnSpPr>
          <p:cNvPr id="255" name="直线箭头连接符 254"/>
          <p:cNvCxnSpPr>
            <a:stCxn id="147" idx="3"/>
            <a:endCxn id="150" idx="1"/>
          </p:cNvCxnSpPr>
          <p:nvPr/>
        </p:nvCxnSpPr>
        <p:spPr>
          <a:xfrm>
            <a:off x="2441742" y="4838790"/>
            <a:ext cx="430352" cy="11019"/>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258" name="直线箭头连接符 257"/>
          <p:cNvCxnSpPr>
            <a:stCxn id="150" idx="2"/>
            <a:endCxn id="253" idx="0"/>
          </p:cNvCxnSpPr>
          <p:nvPr/>
        </p:nvCxnSpPr>
        <p:spPr>
          <a:xfrm>
            <a:off x="3402901" y="5038587"/>
            <a:ext cx="0" cy="205029"/>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260" name="直线箭头连接符 259"/>
          <p:cNvCxnSpPr>
            <a:stCxn id="253" idx="2"/>
            <a:endCxn id="180" idx="0"/>
          </p:cNvCxnSpPr>
          <p:nvPr/>
        </p:nvCxnSpPr>
        <p:spPr>
          <a:xfrm>
            <a:off x="3402901" y="5851307"/>
            <a:ext cx="0" cy="259587"/>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160" name="矩形 159"/>
          <p:cNvSpPr/>
          <p:nvPr/>
        </p:nvSpPr>
        <p:spPr>
          <a:xfrm>
            <a:off x="8021093" y="4272002"/>
            <a:ext cx="1608470" cy="450846"/>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代扣签约</a:t>
            </a:r>
          </a:p>
        </p:txBody>
      </p:sp>
      <p:sp>
        <p:nvSpPr>
          <p:cNvPr id="65" name="矩形 64"/>
          <p:cNvSpPr/>
          <p:nvPr/>
        </p:nvSpPr>
        <p:spPr>
          <a:xfrm>
            <a:off x="5830776" y="3992382"/>
            <a:ext cx="1178380" cy="403415"/>
          </a:xfrm>
          <a:prstGeom prst="rect">
            <a:avLst/>
          </a:prstGeom>
          <a:solidFill>
            <a:schemeClr val="accent6"/>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安全额度查询</a:t>
            </a:r>
            <a:endParaRPr kumimoji="1" lang="en-US" altLang="zh-CN" sz="1100" dirty="0">
              <a:solidFill>
                <a:schemeClr val="bg1"/>
              </a:solidFill>
              <a:latin typeface="微软雅黑"/>
              <a:ea typeface="微软雅黑"/>
              <a:cs typeface="微软雅黑"/>
            </a:endParaRPr>
          </a:p>
        </p:txBody>
      </p:sp>
      <p:cxnSp>
        <p:nvCxnSpPr>
          <p:cNvPr id="30" name="直线箭头连接符 29"/>
          <p:cNvCxnSpPr/>
          <p:nvPr/>
        </p:nvCxnSpPr>
        <p:spPr>
          <a:xfrm>
            <a:off x="6419966" y="4384677"/>
            <a:ext cx="0" cy="226160"/>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94" name="矩形 93"/>
          <p:cNvSpPr/>
          <p:nvPr/>
        </p:nvSpPr>
        <p:spPr>
          <a:xfrm>
            <a:off x="8021093" y="3698543"/>
            <a:ext cx="1608470" cy="450846"/>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服务准入</a:t>
            </a:r>
          </a:p>
        </p:txBody>
      </p:sp>
      <p:sp>
        <p:nvSpPr>
          <p:cNvPr id="58" name="矩形 57"/>
          <p:cNvSpPr/>
          <p:nvPr/>
        </p:nvSpPr>
        <p:spPr>
          <a:xfrm>
            <a:off x="8027105" y="4885930"/>
            <a:ext cx="1608470" cy="532752"/>
          </a:xfrm>
          <a:prstGeom prst="rect">
            <a:avLst/>
          </a:prstGeom>
          <a:solidFill>
            <a:schemeClr val="accent2"/>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安全和额度服务</a:t>
            </a:r>
          </a:p>
        </p:txBody>
      </p:sp>
      <p:cxnSp>
        <p:nvCxnSpPr>
          <p:cNvPr id="7" name="肘形连接符 6"/>
          <p:cNvCxnSpPr>
            <a:stCxn id="65" idx="3"/>
            <a:endCxn id="58" idx="1"/>
          </p:cNvCxnSpPr>
          <p:nvPr/>
        </p:nvCxnSpPr>
        <p:spPr>
          <a:xfrm>
            <a:off x="7009156" y="4194090"/>
            <a:ext cx="1017949" cy="958216"/>
          </a:xfrm>
          <a:prstGeom prst="bentConnector3">
            <a:avLst>
              <a:gd name="adj1" fmla="val 50000"/>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57" name="直线连接符 84">
            <a:extLst>
              <a:ext uri="{FF2B5EF4-FFF2-40B4-BE49-F238E27FC236}">
                <a16:creationId xmlns:a16="http://schemas.microsoft.com/office/drawing/2014/main" id="{354B79EC-40D8-4F69-82DB-1A02BC452AF6}"/>
              </a:ext>
            </a:extLst>
          </p:cNvPr>
          <p:cNvCxnSpPr>
            <a:cxnSpLocks/>
          </p:cNvCxnSpPr>
          <p:nvPr/>
        </p:nvCxnSpPr>
        <p:spPr>
          <a:xfrm flipH="1">
            <a:off x="7190119" y="1036868"/>
            <a:ext cx="12425" cy="5557377"/>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59" name="文本框 58">
            <a:extLst>
              <a:ext uri="{FF2B5EF4-FFF2-40B4-BE49-F238E27FC236}">
                <a16:creationId xmlns:a16="http://schemas.microsoft.com/office/drawing/2014/main" id="{FB946F37-2903-4215-AD19-E364F4E2D75A}"/>
              </a:ext>
            </a:extLst>
          </p:cNvPr>
          <p:cNvSpPr txBox="1"/>
          <p:nvPr/>
        </p:nvSpPr>
        <p:spPr>
          <a:xfrm>
            <a:off x="5600086" y="1040605"/>
            <a:ext cx="1602458"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en-US" altLang="zh-CN"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APP</a:t>
            </a:r>
            <a:r>
              <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出行平台</a:t>
            </a:r>
          </a:p>
        </p:txBody>
      </p:sp>
      <p:cxnSp>
        <p:nvCxnSpPr>
          <p:cNvPr id="13" name="直接箭头连接符 12">
            <a:extLst>
              <a:ext uri="{FF2B5EF4-FFF2-40B4-BE49-F238E27FC236}">
                <a16:creationId xmlns:a16="http://schemas.microsoft.com/office/drawing/2014/main" id="{31129EDD-16DA-4675-A9D2-B02DB0EFF873}"/>
              </a:ext>
            </a:extLst>
          </p:cNvPr>
          <p:cNvCxnSpPr>
            <a:cxnSpLocks/>
            <a:stCxn id="101" idx="2"/>
            <a:endCxn id="149" idx="0"/>
          </p:cNvCxnSpPr>
          <p:nvPr/>
        </p:nvCxnSpPr>
        <p:spPr>
          <a:xfrm>
            <a:off x="8825328" y="2960700"/>
            <a:ext cx="0" cy="147692"/>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3444FBD1-7857-42E1-8E57-B35456D71FE4}"/>
              </a:ext>
            </a:extLst>
          </p:cNvPr>
          <p:cNvCxnSpPr>
            <a:stCxn id="149" idx="2"/>
          </p:cNvCxnSpPr>
          <p:nvPr/>
        </p:nvCxnSpPr>
        <p:spPr>
          <a:xfrm>
            <a:off x="8825328" y="3541360"/>
            <a:ext cx="0" cy="157183"/>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07B26E9D-26F3-4600-98CD-A7CF31666932}"/>
              </a:ext>
            </a:extLst>
          </p:cNvPr>
          <p:cNvCxnSpPr>
            <a:stCxn id="94" idx="2"/>
            <a:endCxn id="160" idx="0"/>
          </p:cNvCxnSpPr>
          <p:nvPr/>
        </p:nvCxnSpPr>
        <p:spPr>
          <a:xfrm>
            <a:off x="8825328" y="4149389"/>
            <a:ext cx="0" cy="122613"/>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3581D82E-5177-42E5-9D31-51EBF3435E8D}"/>
              </a:ext>
            </a:extLst>
          </p:cNvPr>
          <p:cNvCxnSpPr>
            <a:stCxn id="100" idx="3"/>
            <a:endCxn id="92" idx="1"/>
          </p:cNvCxnSpPr>
          <p:nvPr/>
        </p:nvCxnSpPr>
        <p:spPr>
          <a:xfrm>
            <a:off x="2441742" y="1794493"/>
            <a:ext cx="435427" cy="207"/>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273835121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矩形 255"/>
          <p:cNvSpPr/>
          <p:nvPr/>
        </p:nvSpPr>
        <p:spPr>
          <a:xfrm>
            <a:off x="994692" y="1048883"/>
            <a:ext cx="9840948" cy="444839"/>
          </a:xfrm>
          <a:prstGeom prst="rect">
            <a:avLst/>
          </a:prstGeom>
          <a:solidFill>
            <a:srgbClr val="DE6A10">
              <a:alpha val="34118"/>
            </a:srgbClr>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CN" altLang="en-US" sz="1100" dirty="0">
              <a:solidFill>
                <a:schemeClr val="bg1"/>
              </a:solidFill>
              <a:latin typeface="微软雅黑"/>
              <a:ea typeface="微软雅黑"/>
              <a:cs typeface="微软雅黑"/>
            </a:endParaRPr>
          </a:p>
        </p:txBody>
      </p:sp>
      <p:sp>
        <p:nvSpPr>
          <p:cNvPr id="71" name="Shape 71"/>
          <p:cNvSpPr/>
          <p:nvPr/>
        </p:nvSpPr>
        <p:spPr>
          <a:xfrm rot="10800000">
            <a:off x="207766" y="173321"/>
            <a:ext cx="603854" cy="6038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a:miter lim="400000"/>
          </a:ln>
        </p:spPr>
        <p:txBody>
          <a:bodyPr vert="horz" lIns="0" tIns="0" rIns="0" bIns="0" anchor="ctr"/>
          <a:lstStyle/>
          <a:p>
            <a:pPr lvl="0">
              <a:defRPr sz="3200">
                <a:solidFill>
                  <a:srgbClr val="FFFFFF"/>
                </a:solidFill>
              </a:defRPr>
            </a:pPr>
            <a:endParaRPr sz="2800" dirty="0">
              <a:solidFill>
                <a:schemeClr val="tx1"/>
              </a:solidFill>
            </a:endParaRPr>
          </a:p>
        </p:txBody>
      </p:sp>
      <p:sp>
        <p:nvSpPr>
          <p:cNvPr id="73" name="Shape 73"/>
          <p:cNvSpPr/>
          <p:nvPr/>
        </p:nvSpPr>
        <p:spPr>
          <a:xfrm flipV="1">
            <a:off x="409437" y="-357858"/>
            <a:ext cx="1196402" cy="1196401"/>
          </a:xfrm>
          <a:prstGeom prst="line">
            <a:avLst/>
          </a:prstGeom>
          <a:ln w="12700">
            <a:solidFill>
              <a:srgbClr val="FFFFFF"/>
            </a:solidFill>
            <a:miter lim="400000"/>
          </a:ln>
        </p:spPr>
        <p:txBody>
          <a:bodyPr lIns="0" tIns="0" rIns="0" bIns="0" anchor="ctr"/>
          <a:lstStyle/>
          <a:p>
            <a:pPr algn="l" defTabSz="228600">
              <a:defRPr sz="1200">
                <a:latin typeface="Helvetica"/>
                <a:ea typeface="Helvetica"/>
                <a:cs typeface="Helvetica"/>
                <a:sym typeface="Helvetica"/>
              </a:defRPr>
            </a:pPr>
            <a:endParaRPr/>
          </a:p>
        </p:txBody>
      </p:sp>
      <p:sp>
        <p:nvSpPr>
          <p:cNvPr id="74" name="Shape 74"/>
          <p:cNvSpPr/>
          <p:nvPr/>
        </p:nvSpPr>
        <p:spPr>
          <a:xfrm>
            <a:off x="999063" y="379978"/>
            <a:ext cx="51296" cy="266740"/>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5600">
                <a:solidFill>
                  <a:srgbClr val="FFFFFF"/>
                </a:solidFill>
                <a:latin typeface="Microsoft YaHei"/>
                <a:ea typeface="Microsoft YaHei"/>
                <a:cs typeface="Microsoft YaHei"/>
                <a:sym typeface="Microsoft YaHei"/>
              </a:defRPr>
            </a:lvl1pPr>
          </a:lstStyle>
          <a:p>
            <a:pPr lvl="0">
              <a:defRPr sz="1800">
                <a:solidFill>
                  <a:srgbClr val="000000"/>
                </a:solidFill>
              </a:defRPr>
            </a:pPr>
            <a:endParaRPr sz="1400" dirty="0">
              <a:solidFill>
                <a:schemeClr val="bg1"/>
              </a:solidFill>
            </a:endParaRPr>
          </a:p>
        </p:txBody>
      </p:sp>
      <p:sp>
        <p:nvSpPr>
          <p:cNvPr id="3" name="矩形 2"/>
          <p:cNvSpPr/>
          <p:nvPr/>
        </p:nvSpPr>
        <p:spPr>
          <a:xfrm>
            <a:off x="994692" y="1036868"/>
            <a:ext cx="9840948" cy="5557378"/>
          </a:xfrm>
          <a:prstGeom prst="rect">
            <a:avLst/>
          </a:prstGeom>
          <a:noFill/>
          <a:ln>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zh-CN" altLang="en-US" sz="1100" dirty="0">
              <a:solidFill>
                <a:schemeClr val="bg1"/>
              </a:solidFill>
              <a:latin typeface="微软雅黑"/>
              <a:ea typeface="微软雅黑"/>
              <a:cs typeface="微软雅黑"/>
            </a:endParaRPr>
          </a:p>
        </p:txBody>
      </p:sp>
      <p:cxnSp>
        <p:nvCxnSpPr>
          <p:cNvPr id="8" name="直线连接符 7"/>
          <p:cNvCxnSpPr/>
          <p:nvPr/>
        </p:nvCxnSpPr>
        <p:spPr>
          <a:xfrm>
            <a:off x="2400202" y="1061580"/>
            <a:ext cx="5659" cy="5507273"/>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cxnSp>
        <p:nvCxnSpPr>
          <p:cNvPr id="78" name="直线连接符 77"/>
          <p:cNvCxnSpPr>
            <a:cxnSpLocks/>
          </p:cNvCxnSpPr>
          <p:nvPr/>
        </p:nvCxnSpPr>
        <p:spPr>
          <a:xfrm flipH="1" flipV="1">
            <a:off x="994692" y="1497194"/>
            <a:ext cx="9840948" cy="12370"/>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cxnSp>
        <p:nvCxnSpPr>
          <p:cNvPr id="82" name="直线连接符 81"/>
          <p:cNvCxnSpPr/>
          <p:nvPr/>
        </p:nvCxnSpPr>
        <p:spPr>
          <a:xfrm>
            <a:off x="3750618" y="1061580"/>
            <a:ext cx="12702" cy="5507273"/>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17" name="文本框 16"/>
          <p:cNvSpPr txBox="1"/>
          <p:nvPr/>
        </p:nvSpPr>
        <p:spPr>
          <a:xfrm>
            <a:off x="994692" y="1091630"/>
            <a:ext cx="1405510" cy="31796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lang="zh-CN" altLang="en-US" sz="1400" dirty="0">
                <a:solidFill>
                  <a:srgbClr val="000000"/>
                </a:solidFill>
                <a:latin typeface="Microsoft YaHei" charset="-122"/>
                <a:ea typeface="Microsoft YaHei" charset="-122"/>
                <a:cs typeface="Microsoft YaHei" charset="-122"/>
                <a:sym typeface="Helvetica Light"/>
              </a:rPr>
              <a:t>受理终端</a:t>
            </a:r>
            <a:endPar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endParaRPr>
          </a:p>
        </p:txBody>
      </p:sp>
      <p:sp>
        <p:nvSpPr>
          <p:cNvPr id="84" name="文本框 83"/>
          <p:cNvSpPr txBox="1"/>
          <p:nvPr/>
        </p:nvSpPr>
        <p:spPr>
          <a:xfrm>
            <a:off x="2562676" y="1117030"/>
            <a:ext cx="1071307" cy="31796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lang="zh-CN" altLang="en-US" sz="1400" dirty="0">
                <a:solidFill>
                  <a:srgbClr val="000000"/>
                </a:solidFill>
                <a:latin typeface="Microsoft YaHei" charset="-122"/>
                <a:ea typeface="Microsoft YaHei" charset="-122"/>
                <a:cs typeface="Microsoft YaHei" charset="-122"/>
                <a:sym typeface="Helvetica Light"/>
              </a:rPr>
              <a:t>出行</a:t>
            </a:r>
            <a:r>
              <a:rPr lang="en-US" altLang="zh-CN" sz="1400" dirty="0">
                <a:solidFill>
                  <a:srgbClr val="000000"/>
                </a:solidFill>
                <a:latin typeface="Microsoft YaHei" charset="-122"/>
                <a:ea typeface="Microsoft YaHei" charset="-122"/>
                <a:cs typeface="Microsoft YaHei" charset="-122"/>
                <a:sym typeface="Helvetica Light"/>
              </a:rPr>
              <a:t>APP</a:t>
            </a:r>
            <a:endPar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endParaRPr>
          </a:p>
        </p:txBody>
      </p:sp>
      <p:cxnSp>
        <p:nvCxnSpPr>
          <p:cNvPr id="85" name="直线连接符 84"/>
          <p:cNvCxnSpPr/>
          <p:nvPr/>
        </p:nvCxnSpPr>
        <p:spPr>
          <a:xfrm>
            <a:off x="6626826" y="1044162"/>
            <a:ext cx="0" cy="5557378"/>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90" name="文本框 89"/>
          <p:cNvSpPr txBox="1"/>
          <p:nvPr/>
        </p:nvSpPr>
        <p:spPr>
          <a:xfrm>
            <a:off x="3652152" y="1095069"/>
            <a:ext cx="1579251"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闸机</a:t>
            </a:r>
          </a:p>
        </p:txBody>
      </p:sp>
      <p:cxnSp>
        <p:nvCxnSpPr>
          <p:cNvPr id="93" name="直线连接符 92"/>
          <p:cNvCxnSpPr/>
          <p:nvPr/>
        </p:nvCxnSpPr>
        <p:spPr>
          <a:xfrm>
            <a:off x="9396788" y="1061580"/>
            <a:ext cx="0" cy="5507273"/>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95" name="文本框 94"/>
          <p:cNvSpPr txBox="1"/>
          <p:nvPr/>
        </p:nvSpPr>
        <p:spPr>
          <a:xfrm>
            <a:off x="7955032" y="1101636"/>
            <a:ext cx="1602458"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latinLnBrk="1" hangingPunct="0"/>
            <a:r>
              <a:rPr lang="en-US" altLang="zh-CN" sz="1400" dirty="0">
                <a:solidFill>
                  <a:srgbClr val="000000"/>
                </a:solidFill>
                <a:latin typeface="Microsoft YaHei" charset="-122"/>
                <a:ea typeface="Microsoft YaHei" charset="-122"/>
                <a:cs typeface="Microsoft YaHei" charset="-122"/>
                <a:sym typeface="Helvetica Light"/>
              </a:rPr>
              <a:t>APP</a:t>
            </a:r>
            <a:r>
              <a:rPr lang="zh-CN" altLang="en-US" sz="1400" dirty="0">
                <a:solidFill>
                  <a:srgbClr val="000000"/>
                </a:solidFill>
                <a:latin typeface="Microsoft YaHei" charset="-122"/>
                <a:ea typeface="Microsoft YaHei" charset="-122"/>
                <a:cs typeface="Microsoft YaHei" charset="-122"/>
                <a:sym typeface="Helvetica Light"/>
              </a:rPr>
              <a:t>出行平台</a:t>
            </a:r>
          </a:p>
        </p:txBody>
      </p:sp>
      <p:sp>
        <p:nvSpPr>
          <p:cNvPr id="97" name="文本框 96"/>
          <p:cNvSpPr txBox="1"/>
          <p:nvPr/>
        </p:nvSpPr>
        <p:spPr>
          <a:xfrm>
            <a:off x="9273112" y="1107771"/>
            <a:ext cx="1630369"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latinLnBrk="1" hangingPunct="0"/>
            <a:r>
              <a:rPr lang="zh-CN" altLang="en-US" sz="1400" dirty="0">
                <a:solidFill>
                  <a:srgbClr val="000000"/>
                </a:solidFill>
                <a:latin typeface="Microsoft YaHei" charset="-122"/>
                <a:ea typeface="Microsoft YaHei" charset="-122"/>
                <a:cs typeface="Microsoft YaHei" charset="-122"/>
                <a:sym typeface="Helvetica Light"/>
              </a:rPr>
              <a:t>第三方支付平台</a:t>
            </a:r>
          </a:p>
        </p:txBody>
      </p:sp>
      <p:sp>
        <p:nvSpPr>
          <p:cNvPr id="100" name="矩形 99"/>
          <p:cNvSpPr/>
          <p:nvPr/>
        </p:nvSpPr>
        <p:spPr>
          <a:xfrm>
            <a:off x="1071207" y="1565067"/>
            <a:ext cx="1065735" cy="441230"/>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二维码扫码</a:t>
            </a:r>
          </a:p>
        </p:txBody>
      </p:sp>
      <p:sp>
        <p:nvSpPr>
          <p:cNvPr id="80" name="直线连接符 8"/>
          <p:cNvSpPr>
            <a:spLocks noChangeShapeType="1"/>
          </p:cNvSpPr>
          <p:nvPr/>
        </p:nvSpPr>
        <p:spPr bwMode="auto">
          <a:xfrm>
            <a:off x="346120" y="972913"/>
            <a:ext cx="11482295" cy="0"/>
          </a:xfrm>
          <a:prstGeom prst="line">
            <a:avLst/>
          </a:prstGeom>
          <a:noFill/>
          <a:ln w="25400">
            <a:solidFill>
              <a:srgbClr val="009EE7"/>
            </a:solidFill>
            <a:prstDash val="sysDash"/>
            <a:round/>
            <a:headEnd/>
            <a:tailEnd/>
          </a:ln>
          <a:extLst>
            <a:ext uri="{909E8E84-426E-40dd-AFC4-6F175D3DCCD1}">
              <a14:hiddenFill xmlns:a14="http://schemas.microsoft.com/office/drawing/2010/main" xmlns="">
                <a:noFill/>
              </a14:hiddenFill>
            </a:ext>
          </a:extLst>
        </p:spPr>
        <p:txBody>
          <a:bodyPr lIns="91436" tIns="45718" rIns="91436" bIns="45718"/>
          <a:lstStyle/>
          <a:p>
            <a:endParaRPr lang="zh-CN" altLang="en-US"/>
          </a:p>
        </p:txBody>
      </p:sp>
      <p:sp>
        <p:nvSpPr>
          <p:cNvPr id="91"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pPr algn="l"/>
            <a:r>
              <a:rPr lang="zh-CN" altLang="en-US" sz="3200" b="1" dirty="0">
                <a:solidFill>
                  <a:srgbClr val="00B0F0"/>
                </a:solidFill>
                <a:sym typeface="微软雅黑" pitchFamily="34" charset="-122"/>
              </a:rPr>
              <a:t>闸机受理系统流程</a:t>
            </a:r>
          </a:p>
        </p:txBody>
      </p:sp>
      <p:sp>
        <p:nvSpPr>
          <p:cNvPr id="92" name="矩形 91"/>
          <p:cNvSpPr/>
          <p:nvPr/>
        </p:nvSpPr>
        <p:spPr>
          <a:xfrm>
            <a:off x="2493989" y="1565482"/>
            <a:ext cx="1061614" cy="448750"/>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乘车码</a:t>
            </a:r>
          </a:p>
        </p:txBody>
      </p:sp>
      <p:sp>
        <p:nvSpPr>
          <p:cNvPr id="54" name="矩形 53"/>
          <p:cNvSpPr/>
          <p:nvPr/>
        </p:nvSpPr>
        <p:spPr>
          <a:xfrm>
            <a:off x="3922291" y="1899866"/>
            <a:ext cx="1061614" cy="360609"/>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二维码验签</a:t>
            </a:r>
          </a:p>
        </p:txBody>
      </p:sp>
      <p:sp>
        <p:nvSpPr>
          <p:cNvPr id="31" name="矩形 30"/>
          <p:cNvSpPr/>
          <p:nvPr/>
        </p:nvSpPr>
        <p:spPr>
          <a:xfrm>
            <a:off x="3918476" y="2500989"/>
            <a:ext cx="1061614" cy="360609"/>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解析账户信息</a:t>
            </a:r>
          </a:p>
        </p:txBody>
      </p:sp>
      <p:cxnSp>
        <p:nvCxnSpPr>
          <p:cNvPr id="6" name="肘形连接符 5"/>
          <p:cNvCxnSpPr>
            <a:cxnSpLocks/>
            <a:stCxn id="100" idx="2"/>
            <a:endCxn id="54" idx="1"/>
          </p:cNvCxnSpPr>
          <p:nvPr/>
        </p:nvCxnSpPr>
        <p:spPr>
          <a:xfrm rot="16200000" flipH="1">
            <a:off x="2726246" y="884126"/>
            <a:ext cx="73874" cy="2318216"/>
          </a:xfrm>
          <a:prstGeom prst="bentConnector2">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9" name="直线箭头连接符 8"/>
          <p:cNvCxnSpPr>
            <a:stCxn id="54" idx="2"/>
            <a:endCxn id="31" idx="0"/>
          </p:cNvCxnSpPr>
          <p:nvPr/>
        </p:nvCxnSpPr>
        <p:spPr>
          <a:xfrm flipH="1">
            <a:off x="4449283" y="2260475"/>
            <a:ext cx="3815" cy="240514"/>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11" name="肘形连接符 10"/>
          <p:cNvCxnSpPr>
            <a:cxnSpLocks/>
            <a:stCxn id="94" idx="3"/>
            <a:endCxn id="56" idx="1"/>
          </p:cNvCxnSpPr>
          <p:nvPr/>
        </p:nvCxnSpPr>
        <p:spPr>
          <a:xfrm flipV="1">
            <a:off x="4980086" y="2903055"/>
            <a:ext cx="1917162" cy="436621"/>
          </a:xfrm>
          <a:prstGeom prst="bentConnector3">
            <a:avLst>
              <a:gd name="adj1" fmla="val 80434"/>
            </a:avLst>
          </a:prstGeom>
          <a:ln w="28575" cmpd="sng">
            <a:solidFill>
              <a:srgbClr val="03BEF4"/>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40" name="矩形 39"/>
          <p:cNvSpPr/>
          <p:nvPr/>
        </p:nvSpPr>
        <p:spPr>
          <a:xfrm>
            <a:off x="1071208" y="3815216"/>
            <a:ext cx="1065734" cy="383128"/>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二维码扫码</a:t>
            </a:r>
          </a:p>
        </p:txBody>
      </p:sp>
      <p:sp>
        <p:nvSpPr>
          <p:cNvPr id="41" name="矩形 40"/>
          <p:cNvSpPr/>
          <p:nvPr/>
        </p:nvSpPr>
        <p:spPr>
          <a:xfrm>
            <a:off x="2527850" y="3798071"/>
            <a:ext cx="1061614" cy="417208"/>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乘车码</a:t>
            </a:r>
          </a:p>
        </p:txBody>
      </p:sp>
      <p:sp>
        <p:nvSpPr>
          <p:cNvPr id="47" name="矩形 46"/>
          <p:cNvSpPr/>
          <p:nvPr/>
        </p:nvSpPr>
        <p:spPr>
          <a:xfrm>
            <a:off x="3901056" y="4141900"/>
            <a:ext cx="1061614" cy="404334"/>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二维码验签</a:t>
            </a:r>
          </a:p>
        </p:txBody>
      </p:sp>
      <p:sp>
        <p:nvSpPr>
          <p:cNvPr id="48" name="矩形 47"/>
          <p:cNvSpPr/>
          <p:nvPr/>
        </p:nvSpPr>
        <p:spPr>
          <a:xfrm>
            <a:off x="3901054" y="4883299"/>
            <a:ext cx="1061614" cy="383341"/>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解析账户信息</a:t>
            </a:r>
          </a:p>
        </p:txBody>
      </p:sp>
      <p:cxnSp>
        <p:nvCxnSpPr>
          <p:cNvPr id="49" name="直线箭头连接符 48"/>
          <p:cNvCxnSpPr>
            <a:cxnSpLocks/>
            <a:stCxn id="47" idx="2"/>
            <a:endCxn id="48" idx="0"/>
          </p:cNvCxnSpPr>
          <p:nvPr/>
        </p:nvCxnSpPr>
        <p:spPr>
          <a:xfrm flipH="1">
            <a:off x="4431861" y="4546234"/>
            <a:ext cx="2" cy="337065"/>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16" name="肘形连接符 15"/>
          <p:cNvCxnSpPr>
            <a:cxnSpLocks/>
            <a:stCxn id="40" idx="2"/>
            <a:endCxn id="47" idx="1"/>
          </p:cNvCxnSpPr>
          <p:nvPr/>
        </p:nvCxnSpPr>
        <p:spPr>
          <a:xfrm rot="16200000" flipH="1">
            <a:off x="2679704" y="3122714"/>
            <a:ext cx="145723" cy="2296981"/>
          </a:xfrm>
          <a:prstGeom prst="bentConnector2">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55" name="矩形 54"/>
          <p:cNvSpPr/>
          <p:nvPr/>
        </p:nvSpPr>
        <p:spPr>
          <a:xfrm>
            <a:off x="6897248" y="3378018"/>
            <a:ext cx="1061614" cy="601127"/>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记录出站</a:t>
            </a:r>
          </a:p>
        </p:txBody>
      </p:sp>
      <p:sp>
        <p:nvSpPr>
          <p:cNvPr id="56" name="矩形 55"/>
          <p:cNvSpPr/>
          <p:nvPr/>
        </p:nvSpPr>
        <p:spPr>
          <a:xfrm>
            <a:off x="6897248" y="2602491"/>
            <a:ext cx="1061614" cy="601127"/>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记录进站</a:t>
            </a:r>
          </a:p>
        </p:txBody>
      </p:sp>
      <p:cxnSp>
        <p:nvCxnSpPr>
          <p:cNvPr id="21" name="肘形连接符 20"/>
          <p:cNvCxnSpPr>
            <a:cxnSpLocks/>
            <a:stCxn id="96" idx="3"/>
            <a:endCxn id="55" idx="1"/>
          </p:cNvCxnSpPr>
          <p:nvPr/>
        </p:nvCxnSpPr>
        <p:spPr>
          <a:xfrm flipV="1">
            <a:off x="4962676" y="3678582"/>
            <a:ext cx="1934572" cy="2118190"/>
          </a:xfrm>
          <a:prstGeom prst="bentConnector3">
            <a:avLst>
              <a:gd name="adj1" fmla="val 50000"/>
            </a:avLst>
          </a:prstGeom>
          <a:ln w="28575" cmpd="sng">
            <a:solidFill>
              <a:srgbClr val="03BEF4"/>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58" name="矩形 57"/>
          <p:cNvSpPr/>
          <p:nvPr/>
        </p:nvSpPr>
        <p:spPr>
          <a:xfrm>
            <a:off x="6863628" y="4268874"/>
            <a:ext cx="1061614" cy="601127"/>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配对创建交易</a:t>
            </a:r>
          </a:p>
        </p:txBody>
      </p:sp>
      <p:sp>
        <p:nvSpPr>
          <p:cNvPr id="59" name="矩形 58"/>
          <p:cNvSpPr/>
          <p:nvPr/>
        </p:nvSpPr>
        <p:spPr>
          <a:xfrm>
            <a:off x="6863628" y="5077055"/>
            <a:ext cx="1061614" cy="381079"/>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支付请求</a:t>
            </a:r>
          </a:p>
        </p:txBody>
      </p:sp>
      <p:sp>
        <p:nvSpPr>
          <p:cNvPr id="60" name="矩形 59"/>
          <p:cNvSpPr/>
          <p:nvPr/>
        </p:nvSpPr>
        <p:spPr>
          <a:xfrm>
            <a:off x="9557490" y="4216050"/>
            <a:ext cx="1061614" cy="429639"/>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代扣支付</a:t>
            </a:r>
          </a:p>
        </p:txBody>
      </p:sp>
      <p:cxnSp>
        <p:nvCxnSpPr>
          <p:cNvPr id="26" name="直线箭头连接符 25"/>
          <p:cNvCxnSpPr/>
          <p:nvPr/>
        </p:nvCxnSpPr>
        <p:spPr>
          <a:xfrm>
            <a:off x="7394435" y="3974155"/>
            <a:ext cx="0" cy="294719"/>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28" name="直线箭头连接符 27"/>
          <p:cNvCxnSpPr/>
          <p:nvPr/>
        </p:nvCxnSpPr>
        <p:spPr>
          <a:xfrm>
            <a:off x="7394435" y="4870001"/>
            <a:ext cx="0" cy="207133"/>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94" name="矩形 93"/>
          <p:cNvSpPr/>
          <p:nvPr/>
        </p:nvSpPr>
        <p:spPr>
          <a:xfrm>
            <a:off x="3918472" y="3159371"/>
            <a:ext cx="1061614" cy="360609"/>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终端安全校验</a:t>
            </a:r>
          </a:p>
        </p:txBody>
      </p:sp>
      <p:sp>
        <p:nvSpPr>
          <p:cNvPr id="96" name="矩形 95"/>
          <p:cNvSpPr/>
          <p:nvPr/>
        </p:nvSpPr>
        <p:spPr>
          <a:xfrm>
            <a:off x="3901062" y="5616467"/>
            <a:ext cx="1061614" cy="360609"/>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终端安全校验</a:t>
            </a:r>
          </a:p>
        </p:txBody>
      </p:sp>
      <p:sp>
        <p:nvSpPr>
          <p:cNvPr id="99" name="矩形 98"/>
          <p:cNvSpPr/>
          <p:nvPr/>
        </p:nvSpPr>
        <p:spPr>
          <a:xfrm>
            <a:off x="1161944" y="2903055"/>
            <a:ext cx="974997" cy="436621"/>
          </a:xfrm>
          <a:prstGeom prst="rect">
            <a:avLst/>
          </a:prstGeom>
          <a:solidFill>
            <a:schemeClr val="accent6"/>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终端通过</a:t>
            </a:r>
          </a:p>
        </p:txBody>
      </p:sp>
      <p:cxnSp>
        <p:nvCxnSpPr>
          <p:cNvPr id="284" name="肘形连接符 283"/>
          <p:cNvCxnSpPr>
            <a:stCxn id="94" idx="1"/>
            <a:endCxn id="99" idx="3"/>
          </p:cNvCxnSpPr>
          <p:nvPr/>
        </p:nvCxnSpPr>
        <p:spPr>
          <a:xfrm rot="10800000">
            <a:off x="2136942" y="3121366"/>
            <a:ext cx="1781531" cy="218310"/>
          </a:xfrm>
          <a:prstGeom prst="bentConnector3">
            <a:avLst>
              <a:gd name="adj1" fmla="val 50000"/>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104" name="矩形 103"/>
          <p:cNvSpPr/>
          <p:nvPr/>
        </p:nvSpPr>
        <p:spPr>
          <a:xfrm>
            <a:off x="1111145" y="5616467"/>
            <a:ext cx="974996" cy="360610"/>
          </a:xfrm>
          <a:prstGeom prst="rect">
            <a:avLst/>
          </a:prstGeom>
          <a:solidFill>
            <a:schemeClr val="accent6"/>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终端通过</a:t>
            </a:r>
          </a:p>
        </p:txBody>
      </p:sp>
      <p:cxnSp>
        <p:nvCxnSpPr>
          <p:cNvPr id="105" name="肘形连接符 104"/>
          <p:cNvCxnSpPr>
            <a:cxnSpLocks/>
            <a:stCxn id="96" idx="1"/>
            <a:endCxn id="104" idx="3"/>
          </p:cNvCxnSpPr>
          <p:nvPr/>
        </p:nvCxnSpPr>
        <p:spPr>
          <a:xfrm rot="10800000">
            <a:off x="2086142" y="5796772"/>
            <a:ext cx="1814921" cy="12700"/>
          </a:xfrm>
          <a:prstGeom prst="bentConnector3">
            <a:avLst>
              <a:gd name="adj1" fmla="val 50000"/>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62" name="直线箭头连接符 61"/>
          <p:cNvCxnSpPr>
            <a:cxnSpLocks/>
            <a:stCxn id="48" idx="2"/>
            <a:endCxn id="96" idx="0"/>
          </p:cNvCxnSpPr>
          <p:nvPr/>
        </p:nvCxnSpPr>
        <p:spPr>
          <a:xfrm>
            <a:off x="4431861" y="5266640"/>
            <a:ext cx="8" cy="349827"/>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64" name="直线箭头连接符 63"/>
          <p:cNvCxnSpPr>
            <a:stCxn id="31" idx="2"/>
            <a:endCxn id="94" idx="0"/>
          </p:cNvCxnSpPr>
          <p:nvPr/>
        </p:nvCxnSpPr>
        <p:spPr>
          <a:xfrm flipH="1">
            <a:off x="4449279" y="2861598"/>
            <a:ext cx="4" cy="297773"/>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57" name="直线连接符 84">
            <a:extLst>
              <a:ext uri="{FF2B5EF4-FFF2-40B4-BE49-F238E27FC236}">
                <a16:creationId xmlns:a16="http://schemas.microsoft.com/office/drawing/2014/main" id="{D42A32CA-87DA-47D6-A953-6B11F910828E}"/>
              </a:ext>
            </a:extLst>
          </p:cNvPr>
          <p:cNvCxnSpPr/>
          <p:nvPr/>
        </p:nvCxnSpPr>
        <p:spPr>
          <a:xfrm>
            <a:off x="8148145" y="1025019"/>
            <a:ext cx="0" cy="5557378"/>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61" name="文本框 60">
            <a:extLst>
              <a:ext uri="{FF2B5EF4-FFF2-40B4-BE49-F238E27FC236}">
                <a16:creationId xmlns:a16="http://schemas.microsoft.com/office/drawing/2014/main" id="{39B8F35F-45E7-49DF-BE39-6AC4C6D8C9DC}"/>
              </a:ext>
            </a:extLst>
          </p:cNvPr>
          <p:cNvSpPr txBox="1"/>
          <p:nvPr/>
        </p:nvSpPr>
        <p:spPr>
          <a:xfrm>
            <a:off x="6626826" y="1091556"/>
            <a:ext cx="1602458"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latinLnBrk="1" hangingPunct="0"/>
            <a:r>
              <a:rPr lang="zh-CN" altLang="en-US" sz="1400" dirty="0">
                <a:solidFill>
                  <a:srgbClr val="000000"/>
                </a:solidFill>
                <a:latin typeface="Microsoft YaHei" charset="-122"/>
                <a:ea typeface="Microsoft YaHei" charset="-122"/>
                <a:cs typeface="Microsoft YaHei" charset="-122"/>
                <a:sym typeface="Helvetica Light"/>
              </a:rPr>
              <a:t>多元化支付平台</a:t>
            </a:r>
          </a:p>
        </p:txBody>
      </p:sp>
      <p:sp>
        <p:nvSpPr>
          <p:cNvPr id="65" name="矩形 64">
            <a:extLst>
              <a:ext uri="{FF2B5EF4-FFF2-40B4-BE49-F238E27FC236}">
                <a16:creationId xmlns:a16="http://schemas.microsoft.com/office/drawing/2014/main" id="{97348B1A-AE38-42E8-A2FF-4513382CA83C}"/>
              </a:ext>
            </a:extLst>
          </p:cNvPr>
          <p:cNvSpPr/>
          <p:nvPr/>
        </p:nvSpPr>
        <p:spPr>
          <a:xfrm>
            <a:off x="8215442" y="4240330"/>
            <a:ext cx="1061614" cy="381079"/>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发起支付</a:t>
            </a:r>
          </a:p>
        </p:txBody>
      </p:sp>
      <p:cxnSp>
        <p:nvCxnSpPr>
          <p:cNvPr id="22" name="连接符: 肘形 21">
            <a:extLst>
              <a:ext uri="{FF2B5EF4-FFF2-40B4-BE49-F238E27FC236}">
                <a16:creationId xmlns:a16="http://schemas.microsoft.com/office/drawing/2014/main" id="{89FD6B96-1BA3-436B-BBC9-5E92DCDD97B2}"/>
              </a:ext>
            </a:extLst>
          </p:cNvPr>
          <p:cNvCxnSpPr>
            <a:cxnSpLocks/>
            <a:stCxn id="59" idx="3"/>
            <a:endCxn id="65" idx="1"/>
          </p:cNvCxnSpPr>
          <p:nvPr/>
        </p:nvCxnSpPr>
        <p:spPr>
          <a:xfrm flipV="1">
            <a:off x="7925242" y="4430870"/>
            <a:ext cx="290200" cy="836725"/>
          </a:xfrm>
          <a:prstGeom prst="bentConnector3">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sp>
        <p:nvSpPr>
          <p:cNvPr id="72" name="矩形 71">
            <a:extLst>
              <a:ext uri="{FF2B5EF4-FFF2-40B4-BE49-F238E27FC236}">
                <a16:creationId xmlns:a16="http://schemas.microsoft.com/office/drawing/2014/main" id="{EB3833A9-6F70-495E-815C-6FF6EA61640E}"/>
              </a:ext>
            </a:extLst>
          </p:cNvPr>
          <p:cNvSpPr/>
          <p:nvPr/>
        </p:nvSpPr>
        <p:spPr>
          <a:xfrm>
            <a:off x="8215442" y="4925802"/>
            <a:ext cx="1061614" cy="381079"/>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预存款支付</a:t>
            </a:r>
          </a:p>
        </p:txBody>
      </p:sp>
      <p:cxnSp>
        <p:nvCxnSpPr>
          <p:cNvPr id="27" name="直接箭头连接符 26">
            <a:extLst>
              <a:ext uri="{FF2B5EF4-FFF2-40B4-BE49-F238E27FC236}">
                <a16:creationId xmlns:a16="http://schemas.microsoft.com/office/drawing/2014/main" id="{80C305B6-D548-42FB-B2E0-59C81267EA0F}"/>
              </a:ext>
            </a:extLst>
          </p:cNvPr>
          <p:cNvCxnSpPr>
            <a:stCxn id="65" idx="2"/>
            <a:endCxn id="72" idx="0"/>
          </p:cNvCxnSpPr>
          <p:nvPr/>
        </p:nvCxnSpPr>
        <p:spPr>
          <a:xfrm>
            <a:off x="8746249" y="4621409"/>
            <a:ext cx="0" cy="304393"/>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a:extLst>
              <a:ext uri="{FF2B5EF4-FFF2-40B4-BE49-F238E27FC236}">
                <a16:creationId xmlns:a16="http://schemas.microsoft.com/office/drawing/2014/main" id="{C1B5B0D4-7B9C-4FB0-87CD-63543218E2DD}"/>
              </a:ext>
            </a:extLst>
          </p:cNvPr>
          <p:cNvCxnSpPr>
            <a:stCxn id="65" idx="3"/>
            <a:endCxn id="60" idx="1"/>
          </p:cNvCxnSpPr>
          <p:nvPr/>
        </p:nvCxnSpPr>
        <p:spPr>
          <a:xfrm>
            <a:off x="9277056" y="4430870"/>
            <a:ext cx="280434" cy="0"/>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接箭头连接符 260">
            <a:extLst>
              <a:ext uri="{FF2B5EF4-FFF2-40B4-BE49-F238E27FC236}">
                <a16:creationId xmlns:a16="http://schemas.microsoft.com/office/drawing/2014/main" id="{2A2D0427-3382-4E5B-8ACB-D54A197025E0}"/>
              </a:ext>
            </a:extLst>
          </p:cNvPr>
          <p:cNvCxnSpPr>
            <a:cxnSpLocks/>
            <a:stCxn id="41" idx="1"/>
            <a:endCxn id="40" idx="3"/>
          </p:cNvCxnSpPr>
          <p:nvPr/>
        </p:nvCxnSpPr>
        <p:spPr>
          <a:xfrm flipH="1">
            <a:off x="2136942" y="4006675"/>
            <a:ext cx="390908" cy="105"/>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接箭头连接符 262">
            <a:extLst>
              <a:ext uri="{FF2B5EF4-FFF2-40B4-BE49-F238E27FC236}">
                <a16:creationId xmlns:a16="http://schemas.microsoft.com/office/drawing/2014/main" id="{60844654-AD23-4C15-A878-8BBE6B3DB72E}"/>
              </a:ext>
            </a:extLst>
          </p:cNvPr>
          <p:cNvCxnSpPr>
            <a:cxnSpLocks/>
            <a:stCxn id="92" idx="1"/>
            <a:endCxn id="100" idx="3"/>
          </p:cNvCxnSpPr>
          <p:nvPr/>
        </p:nvCxnSpPr>
        <p:spPr>
          <a:xfrm flipH="1" flipV="1">
            <a:off x="2136942" y="1785682"/>
            <a:ext cx="357047" cy="4175"/>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sp>
        <p:nvSpPr>
          <p:cNvPr id="63" name="矩形 62"/>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cxnSp>
        <p:nvCxnSpPr>
          <p:cNvPr id="66" name="直线连接符 84">
            <a:extLst>
              <a:ext uri="{FF2B5EF4-FFF2-40B4-BE49-F238E27FC236}">
                <a16:creationId xmlns:a16="http://schemas.microsoft.com/office/drawing/2014/main" id="{920B5E5D-80D4-438E-A85A-EF88E806FEE9}"/>
              </a:ext>
            </a:extLst>
          </p:cNvPr>
          <p:cNvCxnSpPr/>
          <p:nvPr/>
        </p:nvCxnSpPr>
        <p:spPr>
          <a:xfrm>
            <a:off x="5211683" y="1048883"/>
            <a:ext cx="0" cy="5557378"/>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67" name="文本框 66">
            <a:extLst>
              <a:ext uri="{FF2B5EF4-FFF2-40B4-BE49-F238E27FC236}">
                <a16:creationId xmlns:a16="http://schemas.microsoft.com/office/drawing/2014/main" id="{FF4CFE91-A191-4E04-86F8-9530E7E3A439}"/>
              </a:ext>
            </a:extLst>
          </p:cNvPr>
          <p:cNvSpPr txBox="1"/>
          <p:nvPr/>
        </p:nvSpPr>
        <p:spPr>
          <a:xfrm>
            <a:off x="5092315" y="1116956"/>
            <a:ext cx="1579251"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lang="zh-CN" altLang="en-US" sz="1400" dirty="0">
                <a:solidFill>
                  <a:srgbClr val="000000"/>
                </a:solidFill>
                <a:latin typeface="Microsoft YaHei" charset="-122"/>
                <a:ea typeface="Microsoft YaHei" charset="-122"/>
                <a:cs typeface="Microsoft YaHei" charset="-122"/>
                <a:sym typeface="Helvetica Light"/>
              </a:rPr>
              <a:t>防复制服务器</a:t>
            </a:r>
            <a:endPar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endParaRPr>
          </a:p>
        </p:txBody>
      </p:sp>
      <p:sp>
        <p:nvSpPr>
          <p:cNvPr id="75" name="矩形 74">
            <a:extLst>
              <a:ext uri="{FF2B5EF4-FFF2-40B4-BE49-F238E27FC236}">
                <a16:creationId xmlns:a16="http://schemas.microsoft.com/office/drawing/2014/main" id="{9EA2EFE6-0E2F-4C61-BF13-387B3F181ED8}"/>
              </a:ext>
            </a:extLst>
          </p:cNvPr>
          <p:cNvSpPr/>
          <p:nvPr/>
        </p:nvSpPr>
        <p:spPr>
          <a:xfrm>
            <a:off x="5386036" y="2502302"/>
            <a:ext cx="1061614" cy="359723"/>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防复制查询</a:t>
            </a:r>
          </a:p>
        </p:txBody>
      </p:sp>
      <p:cxnSp>
        <p:nvCxnSpPr>
          <p:cNvPr id="76" name="直线箭头连接符 8">
            <a:extLst>
              <a:ext uri="{FF2B5EF4-FFF2-40B4-BE49-F238E27FC236}">
                <a16:creationId xmlns:a16="http://schemas.microsoft.com/office/drawing/2014/main" id="{D2245081-3EDF-402B-AFBD-436423350481}"/>
              </a:ext>
            </a:extLst>
          </p:cNvPr>
          <p:cNvCxnSpPr>
            <a:cxnSpLocks/>
            <a:stCxn id="31" idx="3"/>
            <a:endCxn id="75" idx="1"/>
          </p:cNvCxnSpPr>
          <p:nvPr/>
        </p:nvCxnSpPr>
        <p:spPr>
          <a:xfrm>
            <a:off x="4980090" y="2681294"/>
            <a:ext cx="405946" cy="870"/>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98" name="矩形 97">
            <a:extLst>
              <a:ext uri="{FF2B5EF4-FFF2-40B4-BE49-F238E27FC236}">
                <a16:creationId xmlns:a16="http://schemas.microsoft.com/office/drawing/2014/main" id="{1C497117-D81B-4C19-A2C8-06C1036B9189}"/>
              </a:ext>
            </a:extLst>
          </p:cNvPr>
          <p:cNvSpPr/>
          <p:nvPr/>
        </p:nvSpPr>
        <p:spPr>
          <a:xfrm>
            <a:off x="5424777" y="4898065"/>
            <a:ext cx="1061614" cy="359723"/>
          </a:xfrm>
          <a:prstGeom prst="rect">
            <a:avLst/>
          </a:prstGeom>
          <a:solidFill>
            <a:srgbClr val="5B9BD5"/>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防复制查询</a:t>
            </a:r>
          </a:p>
        </p:txBody>
      </p:sp>
      <p:cxnSp>
        <p:nvCxnSpPr>
          <p:cNvPr id="101" name="直线箭头连接符 8">
            <a:extLst>
              <a:ext uri="{FF2B5EF4-FFF2-40B4-BE49-F238E27FC236}">
                <a16:creationId xmlns:a16="http://schemas.microsoft.com/office/drawing/2014/main" id="{67C5BA6A-23C1-4E9D-8F1B-CA216E24087E}"/>
              </a:ext>
            </a:extLst>
          </p:cNvPr>
          <p:cNvCxnSpPr>
            <a:cxnSpLocks/>
            <a:stCxn id="48" idx="3"/>
            <a:endCxn id="98" idx="1"/>
          </p:cNvCxnSpPr>
          <p:nvPr/>
        </p:nvCxnSpPr>
        <p:spPr>
          <a:xfrm>
            <a:off x="4962668" y="5074970"/>
            <a:ext cx="462109" cy="2957"/>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961136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矩形 255"/>
          <p:cNvSpPr/>
          <p:nvPr/>
        </p:nvSpPr>
        <p:spPr>
          <a:xfrm>
            <a:off x="3344392" y="1889836"/>
            <a:ext cx="4484089" cy="293059"/>
          </a:xfrm>
          <a:prstGeom prst="rect">
            <a:avLst/>
          </a:prstGeom>
          <a:solidFill>
            <a:srgbClr val="DE6A10">
              <a:alpha val="34118"/>
            </a:srgbClr>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CN" altLang="en-US" sz="1100" dirty="0">
              <a:solidFill>
                <a:schemeClr val="bg1"/>
              </a:solidFill>
              <a:latin typeface="微软雅黑"/>
              <a:ea typeface="微软雅黑"/>
              <a:cs typeface="微软雅黑"/>
            </a:endParaRPr>
          </a:p>
        </p:txBody>
      </p:sp>
      <p:sp>
        <p:nvSpPr>
          <p:cNvPr id="71" name="Shape 71"/>
          <p:cNvSpPr/>
          <p:nvPr/>
        </p:nvSpPr>
        <p:spPr>
          <a:xfrm rot="10800000">
            <a:off x="207766" y="173321"/>
            <a:ext cx="603854" cy="6038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a:miter lim="400000"/>
          </a:ln>
        </p:spPr>
        <p:txBody>
          <a:bodyPr vert="horz" lIns="0" tIns="0" rIns="0" bIns="0" anchor="ctr"/>
          <a:lstStyle/>
          <a:p>
            <a:pPr lvl="0">
              <a:defRPr sz="3200">
                <a:solidFill>
                  <a:srgbClr val="FFFFFF"/>
                </a:solidFill>
              </a:defRPr>
            </a:pPr>
            <a:endParaRPr sz="2800" dirty="0">
              <a:solidFill>
                <a:schemeClr val="tx1"/>
              </a:solidFill>
            </a:endParaRPr>
          </a:p>
        </p:txBody>
      </p:sp>
      <p:sp>
        <p:nvSpPr>
          <p:cNvPr id="73" name="Shape 73"/>
          <p:cNvSpPr/>
          <p:nvPr/>
        </p:nvSpPr>
        <p:spPr>
          <a:xfrm flipV="1">
            <a:off x="409437" y="-357858"/>
            <a:ext cx="1196402" cy="1196401"/>
          </a:xfrm>
          <a:prstGeom prst="line">
            <a:avLst/>
          </a:prstGeom>
          <a:ln w="12700">
            <a:solidFill>
              <a:srgbClr val="FFFFFF"/>
            </a:solidFill>
            <a:miter lim="400000"/>
          </a:ln>
        </p:spPr>
        <p:txBody>
          <a:bodyPr lIns="0" tIns="0" rIns="0" bIns="0" anchor="ctr"/>
          <a:lstStyle/>
          <a:p>
            <a:pPr algn="l" defTabSz="228600">
              <a:defRPr sz="1200">
                <a:latin typeface="Helvetica"/>
                <a:ea typeface="Helvetica"/>
                <a:cs typeface="Helvetica"/>
                <a:sym typeface="Helvetica"/>
              </a:defRPr>
            </a:pPr>
            <a:endParaRPr/>
          </a:p>
        </p:txBody>
      </p:sp>
      <p:sp>
        <p:nvSpPr>
          <p:cNvPr id="74" name="Shape 74"/>
          <p:cNvSpPr/>
          <p:nvPr/>
        </p:nvSpPr>
        <p:spPr>
          <a:xfrm>
            <a:off x="999063" y="379978"/>
            <a:ext cx="51296" cy="266740"/>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lgn="l">
              <a:defRPr sz="5600">
                <a:solidFill>
                  <a:srgbClr val="FFFFFF"/>
                </a:solidFill>
                <a:latin typeface="Microsoft YaHei"/>
                <a:ea typeface="Microsoft YaHei"/>
                <a:cs typeface="Microsoft YaHei"/>
                <a:sym typeface="Microsoft YaHei"/>
              </a:defRPr>
            </a:lvl1pPr>
          </a:lstStyle>
          <a:p>
            <a:pPr lvl="0">
              <a:defRPr sz="1800">
                <a:solidFill>
                  <a:srgbClr val="000000"/>
                </a:solidFill>
              </a:defRPr>
            </a:pPr>
            <a:endParaRPr sz="1400" dirty="0">
              <a:solidFill>
                <a:schemeClr val="bg1"/>
              </a:solidFill>
            </a:endParaRPr>
          </a:p>
        </p:txBody>
      </p:sp>
      <p:sp>
        <p:nvSpPr>
          <p:cNvPr id="3" name="矩形 2"/>
          <p:cNvSpPr/>
          <p:nvPr/>
        </p:nvSpPr>
        <p:spPr>
          <a:xfrm>
            <a:off x="3344393" y="1865125"/>
            <a:ext cx="4484088" cy="3030035"/>
          </a:xfrm>
          <a:prstGeom prst="rect">
            <a:avLst/>
          </a:prstGeom>
          <a:noFill/>
          <a:ln>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zh-CN" altLang="en-US" sz="1100" dirty="0">
              <a:solidFill>
                <a:schemeClr val="bg1"/>
              </a:solidFill>
              <a:latin typeface="微软雅黑"/>
              <a:ea typeface="微软雅黑"/>
              <a:cs typeface="微软雅黑"/>
            </a:endParaRPr>
          </a:p>
        </p:txBody>
      </p:sp>
      <p:cxnSp>
        <p:nvCxnSpPr>
          <p:cNvPr id="8" name="直线连接符 7"/>
          <p:cNvCxnSpPr>
            <a:cxnSpLocks/>
          </p:cNvCxnSpPr>
          <p:nvPr/>
        </p:nvCxnSpPr>
        <p:spPr>
          <a:xfrm flipH="1">
            <a:off x="4680231" y="1889837"/>
            <a:ext cx="2" cy="3005323"/>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cxnSp>
        <p:nvCxnSpPr>
          <p:cNvPr id="78" name="直线连接符 77"/>
          <p:cNvCxnSpPr>
            <a:cxnSpLocks/>
          </p:cNvCxnSpPr>
          <p:nvPr/>
        </p:nvCxnSpPr>
        <p:spPr>
          <a:xfrm flipH="1" flipV="1">
            <a:off x="3344393" y="2166248"/>
            <a:ext cx="4484088" cy="20688"/>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cxnSp>
        <p:nvCxnSpPr>
          <p:cNvPr id="82" name="直线连接符 81"/>
          <p:cNvCxnSpPr>
            <a:cxnSpLocks/>
          </p:cNvCxnSpPr>
          <p:nvPr/>
        </p:nvCxnSpPr>
        <p:spPr>
          <a:xfrm>
            <a:off x="6152744" y="1865125"/>
            <a:ext cx="0" cy="3030035"/>
          </a:xfrm>
          <a:prstGeom prst="line">
            <a:avLst/>
          </a:prstGeom>
          <a:noFill/>
          <a:ln w="12700" cap="flat">
            <a:solidFill>
              <a:srgbClr val="C00000"/>
            </a:solidFill>
            <a:prstDash val="solid"/>
            <a:miter lim="400000"/>
          </a:ln>
          <a:effectLst/>
        </p:spPr>
        <p:style>
          <a:lnRef idx="0">
            <a:scrgbClr r="0" g="0" b="0"/>
          </a:lnRef>
          <a:fillRef idx="0">
            <a:scrgbClr r="0" g="0" b="0"/>
          </a:fillRef>
          <a:effectRef idx="0">
            <a:scrgbClr r="0" g="0" b="0"/>
          </a:effectRef>
          <a:fontRef idx="none"/>
        </p:style>
      </p:cxnSp>
      <p:sp>
        <p:nvSpPr>
          <p:cNvPr id="17" name="文本框 16"/>
          <p:cNvSpPr txBox="1"/>
          <p:nvPr/>
        </p:nvSpPr>
        <p:spPr>
          <a:xfrm>
            <a:off x="3344393" y="1868899"/>
            <a:ext cx="1258750" cy="31796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lang="zh-CN" altLang="en-US" sz="1400" dirty="0">
                <a:solidFill>
                  <a:srgbClr val="000000"/>
                </a:solidFill>
                <a:latin typeface="Microsoft YaHei" charset="-122"/>
                <a:ea typeface="Microsoft YaHei" charset="-122"/>
                <a:cs typeface="Microsoft YaHei" charset="-122"/>
              </a:rPr>
              <a:t>     用户</a:t>
            </a:r>
            <a:endPar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endParaRPr>
          </a:p>
        </p:txBody>
      </p:sp>
      <p:sp>
        <p:nvSpPr>
          <p:cNvPr id="84" name="文本框 83"/>
          <p:cNvSpPr txBox="1"/>
          <p:nvPr/>
        </p:nvSpPr>
        <p:spPr>
          <a:xfrm>
            <a:off x="4922069" y="1868899"/>
            <a:ext cx="1071307" cy="31796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en-US" altLang="zh-CN"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BOM</a:t>
            </a:r>
            <a:endPar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endParaRPr>
          </a:p>
        </p:txBody>
      </p:sp>
      <p:sp>
        <p:nvSpPr>
          <p:cNvPr id="90" name="文本框 89"/>
          <p:cNvSpPr txBox="1"/>
          <p:nvPr/>
        </p:nvSpPr>
        <p:spPr>
          <a:xfrm>
            <a:off x="6216748" y="1877347"/>
            <a:ext cx="1547730" cy="3180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1" hangingPunct="0">
              <a:lnSpc>
                <a:spcPct val="100000"/>
              </a:lnSpc>
              <a:spcBef>
                <a:spcPts val="0"/>
              </a:spcBef>
              <a:spcAft>
                <a:spcPts val="0"/>
              </a:spcAft>
              <a:buClrTx/>
              <a:buSzTx/>
              <a:buFontTx/>
              <a:buNone/>
              <a:tabLst/>
            </a:pPr>
            <a:r>
              <a:rPr kumimoji="0" lang="zh-CN" altLang="en-US" sz="1400" b="0" i="0" u="none" strike="noStrike" cap="none" spc="0" normalizeH="0" baseline="0" dirty="0">
                <a:ln>
                  <a:noFill/>
                </a:ln>
                <a:solidFill>
                  <a:srgbClr val="000000"/>
                </a:solidFill>
                <a:effectLst/>
                <a:uFillTx/>
                <a:latin typeface="Microsoft YaHei" charset="-122"/>
                <a:ea typeface="Microsoft YaHei" charset="-122"/>
                <a:cs typeface="Microsoft YaHei" charset="-122"/>
                <a:sym typeface="Helvetica Light"/>
              </a:rPr>
              <a:t>站级防复制服务器</a:t>
            </a:r>
          </a:p>
        </p:txBody>
      </p:sp>
      <p:sp>
        <p:nvSpPr>
          <p:cNvPr id="100" name="矩形 99"/>
          <p:cNvSpPr/>
          <p:nvPr/>
        </p:nvSpPr>
        <p:spPr>
          <a:xfrm>
            <a:off x="3514360" y="2321979"/>
            <a:ext cx="972283" cy="601542"/>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报告手机号</a:t>
            </a:r>
          </a:p>
        </p:txBody>
      </p:sp>
      <p:sp>
        <p:nvSpPr>
          <p:cNvPr id="180" name="矩形 179"/>
          <p:cNvSpPr/>
          <p:nvPr/>
        </p:nvSpPr>
        <p:spPr>
          <a:xfrm>
            <a:off x="4932452" y="4131420"/>
            <a:ext cx="1020326" cy="355518"/>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特殊通道出站</a:t>
            </a:r>
          </a:p>
        </p:txBody>
      </p:sp>
      <p:sp>
        <p:nvSpPr>
          <p:cNvPr id="80" name="直线连接符 8"/>
          <p:cNvSpPr>
            <a:spLocks noChangeShapeType="1"/>
          </p:cNvSpPr>
          <p:nvPr/>
        </p:nvSpPr>
        <p:spPr bwMode="auto">
          <a:xfrm>
            <a:off x="346120" y="972913"/>
            <a:ext cx="11482295" cy="0"/>
          </a:xfrm>
          <a:prstGeom prst="line">
            <a:avLst/>
          </a:prstGeom>
          <a:noFill/>
          <a:ln w="25400">
            <a:solidFill>
              <a:srgbClr val="009EE7"/>
            </a:solidFill>
            <a:prstDash val="sysDash"/>
            <a:round/>
            <a:headEnd/>
            <a:tailEnd/>
          </a:ln>
          <a:extLst>
            <a:ext uri="{909E8E84-426E-40dd-AFC4-6F175D3DCCD1}">
              <a14:hiddenFill xmlns:a14="http://schemas.microsoft.com/office/drawing/2010/main" xmlns="">
                <a:noFill/>
              </a14:hiddenFill>
            </a:ext>
          </a:extLst>
        </p:spPr>
        <p:txBody>
          <a:bodyPr lIns="91436" tIns="45718" rIns="91436" bIns="45718"/>
          <a:lstStyle/>
          <a:p>
            <a:endParaRPr lang="zh-CN" altLang="en-US"/>
          </a:p>
        </p:txBody>
      </p:sp>
      <p:sp>
        <p:nvSpPr>
          <p:cNvPr id="91"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pPr algn="l"/>
            <a:r>
              <a:rPr lang="en-US" altLang="zh-CN" sz="3200" b="1" dirty="0">
                <a:solidFill>
                  <a:srgbClr val="00B0F0"/>
                </a:solidFill>
                <a:sym typeface="微软雅黑" pitchFamily="34" charset="-122"/>
              </a:rPr>
              <a:t>BOM</a:t>
            </a:r>
            <a:r>
              <a:rPr lang="zh-CN" altLang="en-US" sz="3200" b="1" dirty="0">
                <a:solidFill>
                  <a:srgbClr val="00B0F0"/>
                </a:solidFill>
                <a:sym typeface="微软雅黑" pitchFamily="34" charset="-122"/>
              </a:rPr>
              <a:t>受理系统流程</a:t>
            </a:r>
          </a:p>
        </p:txBody>
      </p:sp>
      <p:sp>
        <p:nvSpPr>
          <p:cNvPr id="92" name="矩形 91"/>
          <p:cNvSpPr/>
          <p:nvPr/>
        </p:nvSpPr>
        <p:spPr>
          <a:xfrm>
            <a:off x="4922070" y="2322393"/>
            <a:ext cx="1061614" cy="601127"/>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提交手机号</a:t>
            </a:r>
          </a:p>
        </p:txBody>
      </p:sp>
      <p:cxnSp>
        <p:nvCxnSpPr>
          <p:cNvPr id="12" name="直线箭头连接符 11"/>
          <p:cNvCxnSpPr>
            <a:cxnSpLocks/>
            <a:stCxn id="92" idx="3"/>
            <a:endCxn id="44" idx="1"/>
          </p:cNvCxnSpPr>
          <p:nvPr/>
        </p:nvCxnSpPr>
        <p:spPr>
          <a:xfrm flipV="1">
            <a:off x="5983684" y="2618631"/>
            <a:ext cx="507020" cy="4326"/>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a:extLst>
              <a:ext uri="{FF2B5EF4-FFF2-40B4-BE49-F238E27FC236}">
                <a16:creationId xmlns:a16="http://schemas.microsoft.com/office/drawing/2014/main" id="{3581D82E-5177-42E5-9D31-51EBF3435E8D}"/>
              </a:ext>
            </a:extLst>
          </p:cNvPr>
          <p:cNvCxnSpPr>
            <a:cxnSpLocks/>
            <a:stCxn id="100" idx="3"/>
            <a:endCxn id="92" idx="1"/>
          </p:cNvCxnSpPr>
          <p:nvPr/>
        </p:nvCxnSpPr>
        <p:spPr>
          <a:xfrm>
            <a:off x="4486643" y="2622750"/>
            <a:ext cx="435427" cy="207"/>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sp>
        <p:nvSpPr>
          <p:cNvPr id="63" name="矩形 62">
            <a:extLst>
              <a:ext uri="{FF2B5EF4-FFF2-40B4-BE49-F238E27FC236}">
                <a16:creationId xmlns:a16="http://schemas.microsoft.com/office/drawing/2014/main" id="{DCA9AD94-782E-4BF5-87A8-962A59D198C5}"/>
              </a:ext>
            </a:extLst>
          </p:cNvPr>
          <p:cNvSpPr/>
          <p:nvPr/>
        </p:nvSpPr>
        <p:spPr>
          <a:xfrm>
            <a:off x="4915647" y="3254384"/>
            <a:ext cx="1061614" cy="601127"/>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返回交易记录</a:t>
            </a:r>
          </a:p>
        </p:txBody>
      </p:sp>
      <p:cxnSp>
        <p:nvCxnSpPr>
          <p:cNvPr id="23" name="直接箭头连接符 22">
            <a:extLst>
              <a:ext uri="{FF2B5EF4-FFF2-40B4-BE49-F238E27FC236}">
                <a16:creationId xmlns:a16="http://schemas.microsoft.com/office/drawing/2014/main" id="{EC80598B-F597-49BE-A315-97B36B216D0D}"/>
              </a:ext>
            </a:extLst>
          </p:cNvPr>
          <p:cNvCxnSpPr>
            <a:cxnSpLocks/>
            <a:stCxn id="63" idx="2"/>
            <a:endCxn id="180" idx="0"/>
          </p:cNvCxnSpPr>
          <p:nvPr/>
        </p:nvCxnSpPr>
        <p:spPr>
          <a:xfrm flipH="1">
            <a:off x="5442615" y="3855511"/>
            <a:ext cx="3839" cy="275909"/>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sp>
        <p:nvSpPr>
          <p:cNvPr id="44" name="矩形 43">
            <a:extLst>
              <a:ext uri="{FF2B5EF4-FFF2-40B4-BE49-F238E27FC236}">
                <a16:creationId xmlns:a16="http://schemas.microsoft.com/office/drawing/2014/main" id="{C732E31E-4F46-4298-B69B-48BD5C65877A}"/>
              </a:ext>
            </a:extLst>
          </p:cNvPr>
          <p:cNvSpPr/>
          <p:nvPr/>
        </p:nvSpPr>
        <p:spPr>
          <a:xfrm>
            <a:off x="6490704" y="2317940"/>
            <a:ext cx="1061614" cy="601382"/>
          </a:xfrm>
          <a:prstGeom prst="rect">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zh-CN" altLang="en-US" sz="1100" dirty="0">
                <a:solidFill>
                  <a:schemeClr val="bg1"/>
                </a:solidFill>
                <a:latin typeface="微软雅黑"/>
                <a:ea typeface="微软雅黑"/>
                <a:cs typeface="微软雅黑"/>
              </a:rPr>
              <a:t>交易查询</a:t>
            </a:r>
          </a:p>
        </p:txBody>
      </p:sp>
      <p:cxnSp>
        <p:nvCxnSpPr>
          <p:cNvPr id="13" name="连接符: 肘形 12">
            <a:extLst>
              <a:ext uri="{FF2B5EF4-FFF2-40B4-BE49-F238E27FC236}">
                <a16:creationId xmlns:a16="http://schemas.microsoft.com/office/drawing/2014/main" id="{F872AFD6-DB26-4D79-9093-4676FC278B40}"/>
              </a:ext>
            </a:extLst>
          </p:cNvPr>
          <p:cNvCxnSpPr>
            <a:stCxn id="44" idx="2"/>
            <a:endCxn id="63" idx="3"/>
          </p:cNvCxnSpPr>
          <p:nvPr/>
        </p:nvCxnSpPr>
        <p:spPr>
          <a:xfrm rot="5400000">
            <a:off x="6181573" y="2715010"/>
            <a:ext cx="635626" cy="1044250"/>
          </a:xfrm>
          <a:prstGeom prst="bentConnector2">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226060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82107D71-78B9-45BE-8541-8EB841058D51}"/>
              </a:ext>
            </a:extLst>
          </p:cNvPr>
          <p:cNvSpPr/>
          <p:nvPr/>
        </p:nvSpPr>
        <p:spPr>
          <a:xfrm>
            <a:off x="353116" y="2216154"/>
            <a:ext cx="6463682" cy="4058194"/>
          </a:xfrm>
          <a:prstGeom prst="rect">
            <a:avLst/>
          </a:prstGeom>
          <a:solidFill>
            <a:schemeClr val="bg1"/>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5121" name="直线连接符 8"/>
          <p:cNvSpPr>
            <a:spLocks noChangeShapeType="1"/>
          </p:cNvSpPr>
          <p:nvPr/>
        </p:nvSpPr>
        <p:spPr bwMode="auto">
          <a:xfrm>
            <a:off x="346120" y="972913"/>
            <a:ext cx="11482295" cy="0"/>
          </a:xfrm>
          <a:prstGeom prst="line">
            <a:avLst/>
          </a:prstGeom>
          <a:noFill/>
          <a:ln w="25400">
            <a:solidFill>
              <a:srgbClr val="009EE7"/>
            </a:solidFill>
            <a:prstDash val="sysDash"/>
            <a:round/>
            <a:headEnd/>
            <a:tailEnd/>
          </a:ln>
          <a:extLst>
            <a:ext uri="{909E8E84-426E-40dd-AFC4-6F175D3DCCD1}">
              <a14:hiddenFill xmlns:a14="http://schemas.microsoft.com/office/drawing/2010/main" xmlns="">
                <a:noFill/>
              </a14:hiddenFill>
            </a:ext>
          </a:extLst>
        </p:spPr>
        <p:txBody>
          <a:bodyPr lIns="91436" tIns="45718" rIns="91436" bIns="45718"/>
          <a:lstStyle/>
          <a:p>
            <a:endParaRPr lang="zh-CN" altLang="en-US"/>
          </a:p>
        </p:txBody>
      </p:sp>
      <p:sp>
        <p:nvSpPr>
          <p:cNvPr id="5124"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pPr algn="l"/>
            <a:r>
              <a:rPr lang="zh-CN" altLang="en-US" sz="3200" b="1" dirty="0">
                <a:solidFill>
                  <a:srgbClr val="00B0F0"/>
                </a:solidFill>
                <a:sym typeface="微软雅黑" pitchFamily="34" charset="-122"/>
              </a:rPr>
              <a:t>对账</a:t>
            </a:r>
          </a:p>
        </p:txBody>
      </p:sp>
      <p:sp>
        <p:nvSpPr>
          <p:cNvPr id="6" name="文本框 5">
            <a:extLst>
              <a:ext uri="{FF2B5EF4-FFF2-40B4-BE49-F238E27FC236}">
                <a16:creationId xmlns:a16="http://schemas.microsoft.com/office/drawing/2014/main" id="{07C466C0-AA2B-406E-A0ED-AAACBF30C2C1}"/>
              </a:ext>
            </a:extLst>
          </p:cNvPr>
          <p:cNvSpPr txBox="1"/>
          <p:nvPr/>
        </p:nvSpPr>
        <p:spPr>
          <a:xfrm>
            <a:off x="450768" y="1009911"/>
            <a:ext cx="9953147" cy="1532727"/>
          </a:xfrm>
          <a:prstGeom prst="rect">
            <a:avLst/>
          </a:prstGeom>
          <a:noFill/>
        </p:spPr>
        <p:txBody>
          <a:bodyPr wrap="square" rtlCol="0">
            <a:spAutoFit/>
          </a:bodyPr>
          <a:lstStyle/>
          <a:p>
            <a:pPr>
              <a:lnSpc>
                <a:spcPct val="130000"/>
              </a:lnSpc>
            </a:pPr>
            <a:r>
              <a:rPr kumimoji="1" lang="zh-CN" altLang="en-US" sz="1800" b="1" dirty="0">
                <a:solidFill>
                  <a:srgbClr val="000000"/>
                </a:solidFill>
                <a:latin typeface="Microsoft YaHei" charset="0"/>
                <a:ea typeface="Microsoft YaHei" charset="0"/>
              </a:rPr>
              <a:t>根据</a:t>
            </a:r>
            <a:r>
              <a:rPr kumimoji="1" lang="en-US" altLang="zh-CN" sz="1800" b="1" dirty="0">
                <a:solidFill>
                  <a:srgbClr val="000000"/>
                </a:solidFill>
                <a:latin typeface="Microsoft YaHei" charset="0"/>
                <a:ea typeface="Microsoft YaHei" charset="0"/>
              </a:rPr>
              <a:t>ACC</a:t>
            </a:r>
            <a:r>
              <a:rPr kumimoji="1" lang="zh-CN" altLang="en-US" sz="1800" b="1" dirty="0">
                <a:solidFill>
                  <a:srgbClr val="000000"/>
                </a:solidFill>
                <a:latin typeface="Microsoft YaHei" charset="0"/>
                <a:ea typeface="Microsoft YaHei" charset="0"/>
              </a:rPr>
              <a:t>系统对账要求进行对账</a:t>
            </a:r>
            <a:endParaRPr kumimoji="1" lang="en-US" altLang="zh-CN" sz="1800" b="1" dirty="0">
              <a:solidFill>
                <a:srgbClr val="000000"/>
              </a:solidFill>
              <a:latin typeface="Microsoft YaHei" charset="0"/>
              <a:ea typeface="Microsoft YaHei" charset="0"/>
            </a:endParaRPr>
          </a:p>
          <a:p>
            <a:pPr>
              <a:lnSpc>
                <a:spcPct val="130000"/>
              </a:lnSpc>
            </a:pPr>
            <a:r>
              <a:rPr kumimoji="1" lang="zh-CN" altLang="en-US" sz="1800" b="1" dirty="0">
                <a:solidFill>
                  <a:srgbClr val="000000"/>
                </a:solidFill>
                <a:latin typeface="Microsoft YaHei" charset="0"/>
                <a:ea typeface="Microsoft YaHei" charset="0"/>
              </a:rPr>
              <a:t>对账关系和对账日期</a:t>
            </a:r>
            <a:endParaRPr kumimoji="1" lang="en-US" altLang="zh-CN" sz="1800" b="1" dirty="0">
              <a:solidFill>
                <a:srgbClr val="000000"/>
              </a:solidFill>
              <a:latin typeface="Microsoft YaHei" charset="0"/>
              <a:ea typeface="Microsoft YaHei" charset="0"/>
            </a:endParaRPr>
          </a:p>
          <a:p>
            <a:pPr>
              <a:lnSpc>
                <a:spcPct val="130000"/>
              </a:lnSpc>
            </a:pPr>
            <a:endParaRPr kumimoji="1" lang="en-US" altLang="zh-CN" sz="1800" b="1" dirty="0">
              <a:solidFill>
                <a:srgbClr val="000000"/>
              </a:solidFill>
              <a:latin typeface="Microsoft YaHei" charset="0"/>
              <a:ea typeface="Microsoft YaHei" charset="0"/>
            </a:endParaRPr>
          </a:p>
          <a:p>
            <a:pPr>
              <a:lnSpc>
                <a:spcPct val="130000"/>
              </a:lnSpc>
            </a:pPr>
            <a:endParaRPr kumimoji="1" lang="zh-CN" altLang="en-US" sz="1800" b="1" dirty="0"/>
          </a:p>
        </p:txBody>
      </p:sp>
      <p:sp>
        <p:nvSpPr>
          <p:cNvPr id="16" name="矩形: 圆角 15">
            <a:extLst>
              <a:ext uri="{FF2B5EF4-FFF2-40B4-BE49-F238E27FC236}">
                <a16:creationId xmlns:a16="http://schemas.microsoft.com/office/drawing/2014/main" id="{B61C5174-0E42-47A6-81A9-EB4D788B040A}"/>
              </a:ext>
            </a:extLst>
          </p:cNvPr>
          <p:cNvSpPr/>
          <p:nvPr/>
        </p:nvSpPr>
        <p:spPr>
          <a:xfrm>
            <a:off x="936892" y="3449067"/>
            <a:ext cx="1402080" cy="539931"/>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a:latin typeface="Microsoft YaHei" charset="0"/>
                <a:ea typeface="Microsoft YaHei" charset="0"/>
                <a:cs typeface="Microsoft YaHei" charset="0"/>
              </a:rPr>
              <a:t>ACC</a:t>
            </a:r>
            <a:endParaRPr kumimoji="1" lang="zh-CN" altLang="en-US" sz="1200" dirty="0">
              <a:latin typeface="Microsoft YaHei" charset="0"/>
              <a:ea typeface="Microsoft YaHei" charset="0"/>
              <a:cs typeface="Microsoft YaHei" charset="0"/>
            </a:endParaRPr>
          </a:p>
        </p:txBody>
      </p:sp>
      <p:sp>
        <p:nvSpPr>
          <p:cNvPr id="17" name="矩形: 圆角 16">
            <a:extLst>
              <a:ext uri="{FF2B5EF4-FFF2-40B4-BE49-F238E27FC236}">
                <a16:creationId xmlns:a16="http://schemas.microsoft.com/office/drawing/2014/main" id="{6FA05634-AA65-47F6-BD46-406741C09F51}"/>
              </a:ext>
            </a:extLst>
          </p:cNvPr>
          <p:cNvSpPr/>
          <p:nvPr/>
        </p:nvSpPr>
        <p:spPr>
          <a:xfrm>
            <a:off x="4881884" y="3458421"/>
            <a:ext cx="1402080" cy="539931"/>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多元化支付平台</a:t>
            </a:r>
          </a:p>
        </p:txBody>
      </p:sp>
      <p:sp>
        <p:nvSpPr>
          <p:cNvPr id="18" name="矩形: 圆角 17">
            <a:extLst>
              <a:ext uri="{FF2B5EF4-FFF2-40B4-BE49-F238E27FC236}">
                <a16:creationId xmlns:a16="http://schemas.microsoft.com/office/drawing/2014/main" id="{1CCC0E29-0E0D-4D48-8A68-3D521C3579E6}"/>
              </a:ext>
            </a:extLst>
          </p:cNvPr>
          <p:cNvSpPr/>
          <p:nvPr/>
        </p:nvSpPr>
        <p:spPr>
          <a:xfrm>
            <a:off x="7616378" y="3449067"/>
            <a:ext cx="1402080" cy="539931"/>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a:latin typeface="Microsoft YaHei" charset="0"/>
                <a:ea typeface="Microsoft YaHei" charset="0"/>
                <a:cs typeface="Microsoft YaHei" charset="0"/>
              </a:rPr>
              <a:t>APP</a:t>
            </a:r>
            <a:r>
              <a:rPr kumimoji="1" lang="zh-CN" altLang="en-US" sz="1200" dirty="0">
                <a:latin typeface="Microsoft YaHei" charset="0"/>
                <a:ea typeface="Microsoft YaHei" charset="0"/>
                <a:cs typeface="Microsoft YaHei" charset="0"/>
              </a:rPr>
              <a:t>出行后台</a:t>
            </a:r>
          </a:p>
        </p:txBody>
      </p:sp>
      <p:sp>
        <p:nvSpPr>
          <p:cNvPr id="19" name="箭头: 左右 18">
            <a:extLst>
              <a:ext uri="{FF2B5EF4-FFF2-40B4-BE49-F238E27FC236}">
                <a16:creationId xmlns:a16="http://schemas.microsoft.com/office/drawing/2014/main" id="{04B705AE-9212-4BAD-A750-16C17469030E}"/>
              </a:ext>
            </a:extLst>
          </p:cNvPr>
          <p:cNvSpPr/>
          <p:nvPr/>
        </p:nvSpPr>
        <p:spPr>
          <a:xfrm>
            <a:off x="2338972" y="3608380"/>
            <a:ext cx="2542912" cy="261257"/>
          </a:xfrm>
          <a:prstGeom prst="leftRightArrow">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20" name="箭头: 左右 19">
            <a:extLst>
              <a:ext uri="{FF2B5EF4-FFF2-40B4-BE49-F238E27FC236}">
                <a16:creationId xmlns:a16="http://schemas.microsoft.com/office/drawing/2014/main" id="{777FD986-D2CE-43B7-941B-0318DDBFE472}"/>
              </a:ext>
            </a:extLst>
          </p:cNvPr>
          <p:cNvSpPr/>
          <p:nvPr/>
        </p:nvSpPr>
        <p:spPr>
          <a:xfrm>
            <a:off x="6283964" y="3588403"/>
            <a:ext cx="1349830" cy="261257"/>
          </a:xfrm>
          <a:prstGeom prst="leftRightArrow">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21" name="矩形: 圆角 20">
            <a:extLst>
              <a:ext uri="{FF2B5EF4-FFF2-40B4-BE49-F238E27FC236}">
                <a16:creationId xmlns:a16="http://schemas.microsoft.com/office/drawing/2014/main" id="{954434A9-F2D6-419A-A131-D48D7E23FE28}"/>
              </a:ext>
            </a:extLst>
          </p:cNvPr>
          <p:cNvSpPr/>
          <p:nvPr/>
        </p:nvSpPr>
        <p:spPr>
          <a:xfrm>
            <a:off x="7633794" y="5007077"/>
            <a:ext cx="1402080" cy="539931"/>
          </a:xfrm>
          <a:prstGeom prst="roundRect">
            <a:avLst/>
          </a:prstGeom>
          <a:solidFill>
            <a:schemeClr val="accent6">
              <a:lumMod val="20000"/>
              <a:lumOff val="8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Microsoft YaHei" charset="0"/>
                <a:ea typeface="Microsoft YaHei" charset="0"/>
                <a:cs typeface="Microsoft YaHei" charset="0"/>
              </a:rPr>
              <a:t>第三方支付平台</a:t>
            </a:r>
          </a:p>
        </p:txBody>
      </p:sp>
      <p:sp>
        <p:nvSpPr>
          <p:cNvPr id="22" name="箭头: 上下 21">
            <a:extLst>
              <a:ext uri="{FF2B5EF4-FFF2-40B4-BE49-F238E27FC236}">
                <a16:creationId xmlns:a16="http://schemas.microsoft.com/office/drawing/2014/main" id="{FC8E62A5-B82B-4AA2-A8ED-518653781DB6}"/>
              </a:ext>
            </a:extLst>
          </p:cNvPr>
          <p:cNvSpPr/>
          <p:nvPr/>
        </p:nvSpPr>
        <p:spPr>
          <a:xfrm>
            <a:off x="8191142" y="3988997"/>
            <a:ext cx="287383" cy="970455"/>
          </a:xfrm>
          <a:prstGeom prst="upDownArrow">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23" name="矩形: 圆角 22">
            <a:extLst>
              <a:ext uri="{FF2B5EF4-FFF2-40B4-BE49-F238E27FC236}">
                <a16:creationId xmlns:a16="http://schemas.microsoft.com/office/drawing/2014/main" id="{30D7AEA0-215A-40FA-9B36-B882BDE95D5D}"/>
              </a:ext>
            </a:extLst>
          </p:cNvPr>
          <p:cNvSpPr/>
          <p:nvPr/>
        </p:nvSpPr>
        <p:spPr>
          <a:xfrm>
            <a:off x="7585898" y="2023692"/>
            <a:ext cx="1402080" cy="539931"/>
          </a:xfrm>
          <a:prstGeom prst="roundRect">
            <a:avLst/>
          </a:prstGeom>
          <a:solidFill>
            <a:schemeClr val="accent2">
              <a:lumMod val="20000"/>
              <a:lumOff val="8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chemeClr val="tx1"/>
                </a:solidFill>
                <a:latin typeface="Microsoft YaHei" charset="0"/>
                <a:ea typeface="Microsoft YaHei" charset="0"/>
                <a:cs typeface="Microsoft YaHei" charset="0"/>
              </a:rPr>
              <a:t>银联</a:t>
            </a:r>
          </a:p>
        </p:txBody>
      </p:sp>
      <p:sp>
        <p:nvSpPr>
          <p:cNvPr id="24" name="箭头: 上下 23">
            <a:extLst>
              <a:ext uri="{FF2B5EF4-FFF2-40B4-BE49-F238E27FC236}">
                <a16:creationId xmlns:a16="http://schemas.microsoft.com/office/drawing/2014/main" id="{CA794FB8-A5F2-4DA5-8984-2B5CE13852B1}"/>
              </a:ext>
            </a:extLst>
          </p:cNvPr>
          <p:cNvSpPr/>
          <p:nvPr/>
        </p:nvSpPr>
        <p:spPr>
          <a:xfrm>
            <a:off x="8173726" y="2563623"/>
            <a:ext cx="287383" cy="885444"/>
          </a:xfrm>
          <a:prstGeom prst="upDownArrow">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2" name="文本框 1">
            <a:extLst>
              <a:ext uri="{FF2B5EF4-FFF2-40B4-BE49-F238E27FC236}">
                <a16:creationId xmlns:a16="http://schemas.microsoft.com/office/drawing/2014/main" id="{A58B7873-666D-4BC1-B7F3-5568FAF4983D}"/>
              </a:ext>
            </a:extLst>
          </p:cNvPr>
          <p:cNvSpPr txBox="1"/>
          <p:nvPr/>
        </p:nvSpPr>
        <p:spPr>
          <a:xfrm>
            <a:off x="8383595" y="2900428"/>
            <a:ext cx="377026" cy="246221"/>
          </a:xfrm>
          <a:prstGeom prst="rect">
            <a:avLst/>
          </a:prstGeom>
          <a:noFill/>
        </p:spPr>
        <p:txBody>
          <a:bodyPr wrap="none" rtlCol="0">
            <a:spAutoFit/>
          </a:bodyPr>
          <a:lstStyle/>
          <a:p>
            <a:r>
              <a:rPr lang="en-US" altLang="zh-CN" sz="1000" dirty="0"/>
              <a:t>T+0</a:t>
            </a:r>
            <a:endParaRPr lang="zh-CN" altLang="en-US" sz="1000" dirty="0"/>
          </a:p>
        </p:txBody>
      </p:sp>
      <p:sp>
        <p:nvSpPr>
          <p:cNvPr id="25" name="文本框 24">
            <a:extLst>
              <a:ext uri="{FF2B5EF4-FFF2-40B4-BE49-F238E27FC236}">
                <a16:creationId xmlns:a16="http://schemas.microsoft.com/office/drawing/2014/main" id="{8C307294-A15A-4744-A52E-67B36CAC214C}"/>
              </a:ext>
            </a:extLst>
          </p:cNvPr>
          <p:cNvSpPr txBox="1"/>
          <p:nvPr/>
        </p:nvSpPr>
        <p:spPr>
          <a:xfrm>
            <a:off x="8461109" y="4341671"/>
            <a:ext cx="377026" cy="246221"/>
          </a:xfrm>
          <a:prstGeom prst="rect">
            <a:avLst/>
          </a:prstGeom>
          <a:noFill/>
        </p:spPr>
        <p:txBody>
          <a:bodyPr wrap="none" rtlCol="0">
            <a:spAutoFit/>
          </a:bodyPr>
          <a:lstStyle/>
          <a:p>
            <a:r>
              <a:rPr lang="en-US" altLang="zh-CN" sz="1000" dirty="0"/>
              <a:t>T+0</a:t>
            </a:r>
            <a:endParaRPr lang="zh-CN" altLang="en-US" sz="1000" dirty="0"/>
          </a:p>
        </p:txBody>
      </p:sp>
      <p:sp>
        <p:nvSpPr>
          <p:cNvPr id="26" name="文本框 25">
            <a:extLst>
              <a:ext uri="{FF2B5EF4-FFF2-40B4-BE49-F238E27FC236}">
                <a16:creationId xmlns:a16="http://schemas.microsoft.com/office/drawing/2014/main" id="{BEBFDCF7-8886-4391-A7D8-C765D18A1A08}"/>
              </a:ext>
            </a:extLst>
          </p:cNvPr>
          <p:cNvSpPr txBox="1"/>
          <p:nvPr/>
        </p:nvSpPr>
        <p:spPr>
          <a:xfrm>
            <a:off x="4149759" y="3387728"/>
            <a:ext cx="377026" cy="246221"/>
          </a:xfrm>
          <a:prstGeom prst="rect">
            <a:avLst/>
          </a:prstGeom>
          <a:noFill/>
        </p:spPr>
        <p:txBody>
          <a:bodyPr wrap="none" rtlCol="0">
            <a:spAutoFit/>
          </a:bodyPr>
          <a:lstStyle/>
          <a:p>
            <a:r>
              <a:rPr lang="en-US" altLang="zh-CN" sz="1000" dirty="0"/>
              <a:t>T+1</a:t>
            </a:r>
            <a:endParaRPr lang="zh-CN" altLang="en-US" sz="1000" dirty="0"/>
          </a:p>
        </p:txBody>
      </p:sp>
      <p:sp>
        <p:nvSpPr>
          <p:cNvPr id="27" name="文本框 26">
            <a:extLst>
              <a:ext uri="{FF2B5EF4-FFF2-40B4-BE49-F238E27FC236}">
                <a16:creationId xmlns:a16="http://schemas.microsoft.com/office/drawing/2014/main" id="{3C0F66DF-A0C3-4E91-9599-590FDFBD771E}"/>
              </a:ext>
            </a:extLst>
          </p:cNvPr>
          <p:cNvSpPr txBox="1"/>
          <p:nvPr/>
        </p:nvSpPr>
        <p:spPr>
          <a:xfrm>
            <a:off x="6940582" y="3344127"/>
            <a:ext cx="377026" cy="246221"/>
          </a:xfrm>
          <a:prstGeom prst="rect">
            <a:avLst/>
          </a:prstGeom>
          <a:noFill/>
        </p:spPr>
        <p:txBody>
          <a:bodyPr wrap="none" rtlCol="0">
            <a:spAutoFit/>
          </a:bodyPr>
          <a:lstStyle/>
          <a:p>
            <a:r>
              <a:rPr lang="en-US" altLang="zh-CN" sz="1000" dirty="0"/>
              <a:t>T+1</a:t>
            </a:r>
            <a:endParaRPr lang="zh-CN" altLang="en-US" sz="1000" dirty="0"/>
          </a:p>
        </p:txBody>
      </p:sp>
      <p:sp>
        <p:nvSpPr>
          <p:cNvPr id="4" name="文本框 3">
            <a:extLst>
              <a:ext uri="{FF2B5EF4-FFF2-40B4-BE49-F238E27FC236}">
                <a16:creationId xmlns:a16="http://schemas.microsoft.com/office/drawing/2014/main" id="{3E4FBAC0-A8E0-44A0-A9C9-4D0FB0828F3D}"/>
              </a:ext>
            </a:extLst>
          </p:cNvPr>
          <p:cNvSpPr txBox="1"/>
          <p:nvPr/>
        </p:nvSpPr>
        <p:spPr>
          <a:xfrm>
            <a:off x="538645" y="2881042"/>
            <a:ext cx="1800327" cy="307777"/>
          </a:xfrm>
          <a:prstGeom prst="rect">
            <a:avLst/>
          </a:prstGeom>
          <a:noFill/>
        </p:spPr>
        <p:txBody>
          <a:bodyPr wrap="square" rtlCol="0">
            <a:spAutoFit/>
          </a:bodyPr>
          <a:lstStyle/>
          <a:p>
            <a:r>
              <a:rPr lang="zh-CN" altLang="en-US" sz="1400" dirty="0"/>
              <a:t>地铁</a:t>
            </a:r>
            <a:r>
              <a:rPr lang="en-US" altLang="zh-CN" sz="1400" dirty="0"/>
              <a:t>AFC</a:t>
            </a:r>
            <a:r>
              <a:rPr lang="zh-CN" altLang="en-US" sz="1400" dirty="0"/>
              <a:t>专网</a:t>
            </a:r>
          </a:p>
        </p:txBody>
      </p:sp>
      <p:sp>
        <p:nvSpPr>
          <p:cNvPr id="5" name="矩形: 圆角 4">
            <a:extLst>
              <a:ext uri="{FF2B5EF4-FFF2-40B4-BE49-F238E27FC236}">
                <a16:creationId xmlns:a16="http://schemas.microsoft.com/office/drawing/2014/main" id="{2A7E92D7-7843-482F-8177-43C9D4DD4CE3}"/>
              </a:ext>
            </a:extLst>
          </p:cNvPr>
          <p:cNvSpPr/>
          <p:nvPr/>
        </p:nvSpPr>
        <p:spPr>
          <a:xfrm>
            <a:off x="1102355" y="5581844"/>
            <a:ext cx="1071154" cy="366109"/>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a:latin typeface="Microsoft YaHei" charset="0"/>
                <a:ea typeface="Microsoft YaHei" charset="0"/>
                <a:cs typeface="Microsoft YaHei" charset="0"/>
              </a:rPr>
              <a:t>SLE</a:t>
            </a:r>
            <a:endParaRPr kumimoji="1" lang="zh-CN" altLang="en-US" sz="1200" dirty="0">
              <a:latin typeface="Microsoft YaHei" charset="0"/>
              <a:ea typeface="Microsoft YaHei" charset="0"/>
              <a:cs typeface="Microsoft YaHei" charset="0"/>
            </a:endParaRPr>
          </a:p>
        </p:txBody>
      </p:sp>
      <p:sp>
        <p:nvSpPr>
          <p:cNvPr id="31" name="矩形: 圆角 30">
            <a:extLst>
              <a:ext uri="{FF2B5EF4-FFF2-40B4-BE49-F238E27FC236}">
                <a16:creationId xmlns:a16="http://schemas.microsoft.com/office/drawing/2014/main" id="{A0297729-CAA8-478D-886A-3121D417D428}"/>
              </a:ext>
            </a:extLst>
          </p:cNvPr>
          <p:cNvSpPr/>
          <p:nvPr/>
        </p:nvSpPr>
        <p:spPr>
          <a:xfrm>
            <a:off x="1102355" y="5046116"/>
            <a:ext cx="1071154" cy="366109"/>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a:latin typeface="Microsoft YaHei" charset="0"/>
                <a:ea typeface="Microsoft YaHei" charset="0"/>
                <a:cs typeface="Microsoft YaHei" charset="0"/>
              </a:rPr>
              <a:t>SC</a:t>
            </a:r>
            <a:endParaRPr kumimoji="1" lang="zh-CN" altLang="en-US" sz="1200" dirty="0">
              <a:latin typeface="Microsoft YaHei" charset="0"/>
              <a:ea typeface="Microsoft YaHei" charset="0"/>
              <a:cs typeface="Microsoft YaHei" charset="0"/>
            </a:endParaRPr>
          </a:p>
        </p:txBody>
      </p:sp>
      <p:sp>
        <p:nvSpPr>
          <p:cNvPr id="32" name="矩形: 圆角 31">
            <a:extLst>
              <a:ext uri="{FF2B5EF4-FFF2-40B4-BE49-F238E27FC236}">
                <a16:creationId xmlns:a16="http://schemas.microsoft.com/office/drawing/2014/main" id="{4D712F98-D263-4DB8-A6CC-94CE74191B90}"/>
              </a:ext>
            </a:extLst>
          </p:cNvPr>
          <p:cNvSpPr/>
          <p:nvPr/>
        </p:nvSpPr>
        <p:spPr>
          <a:xfrm>
            <a:off x="1102355" y="4501505"/>
            <a:ext cx="1071154" cy="366109"/>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a:latin typeface="Microsoft YaHei" charset="0"/>
                <a:ea typeface="Microsoft YaHei" charset="0"/>
                <a:cs typeface="Microsoft YaHei" charset="0"/>
              </a:rPr>
              <a:t>LC</a:t>
            </a:r>
            <a:endParaRPr kumimoji="1" lang="zh-CN" altLang="en-US" sz="1200" dirty="0">
              <a:latin typeface="Microsoft YaHei" charset="0"/>
              <a:ea typeface="Microsoft YaHei" charset="0"/>
              <a:cs typeface="Microsoft YaHei" charset="0"/>
            </a:endParaRPr>
          </a:p>
        </p:txBody>
      </p:sp>
      <p:cxnSp>
        <p:nvCxnSpPr>
          <p:cNvPr id="8" name="直接箭头连接符 7">
            <a:extLst>
              <a:ext uri="{FF2B5EF4-FFF2-40B4-BE49-F238E27FC236}">
                <a16:creationId xmlns:a16="http://schemas.microsoft.com/office/drawing/2014/main" id="{06AA89CB-A9EE-4030-9EB3-70FE407136FD}"/>
              </a:ext>
            </a:extLst>
          </p:cNvPr>
          <p:cNvCxnSpPr>
            <a:stCxn id="5" idx="0"/>
            <a:endCxn id="31" idx="2"/>
          </p:cNvCxnSpPr>
          <p:nvPr/>
        </p:nvCxnSpPr>
        <p:spPr>
          <a:xfrm flipV="1">
            <a:off x="1637932" y="5412225"/>
            <a:ext cx="0" cy="169619"/>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3069D7EC-94EA-487C-84F1-878A91B36611}"/>
              </a:ext>
            </a:extLst>
          </p:cNvPr>
          <p:cNvCxnSpPr>
            <a:stCxn id="31" idx="0"/>
            <a:endCxn id="32" idx="2"/>
          </p:cNvCxnSpPr>
          <p:nvPr/>
        </p:nvCxnSpPr>
        <p:spPr>
          <a:xfrm flipV="1">
            <a:off x="1637932" y="4867614"/>
            <a:ext cx="0" cy="178502"/>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B3F42962-A82A-4EC1-B727-1B5453E7ABCF}"/>
              </a:ext>
            </a:extLst>
          </p:cNvPr>
          <p:cNvCxnSpPr>
            <a:stCxn id="32" idx="0"/>
            <a:endCxn id="16" idx="2"/>
          </p:cNvCxnSpPr>
          <p:nvPr/>
        </p:nvCxnSpPr>
        <p:spPr>
          <a:xfrm flipV="1">
            <a:off x="1637932" y="3988998"/>
            <a:ext cx="0" cy="512507"/>
          </a:xfrm>
          <a:prstGeom prst="straightConnector1">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cxnSp>
        <p:nvCxnSpPr>
          <p:cNvPr id="33" name="连接符: 肘形 32">
            <a:extLst>
              <a:ext uri="{FF2B5EF4-FFF2-40B4-BE49-F238E27FC236}">
                <a16:creationId xmlns:a16="http://schemas.microsoft.com/office/drawing/2014/main" id="{EE241D04-815E-4F7B-91D9-2843B28CDFDF}"/>
              </a:ext>
            </a:extLst>
          </p:cNvPr>
          <p:cNvCxnSpPr>
            <a:stCxn id="5" idx="3"/>
            <a:endCxn id="17" idx="2"/>
          </p:cNvCxnSpPr>
          <p:nvPr/>
        </p:nvCxnSpPr>
        <p:spPr>
          <a:xfrm flipV="1">
            <a:off x="2173509" y="3998352"/>
            <a:ext cx="3409415" cy="1766547"/>
          </a:xfrm>
          <a:prstGeom prst="bentConnector2">
            <a:avLst/>
          </a:prstGeom>
          <a:ln>
            <a:solidFill>
              <a:srgbClr val="03BEF4"/>
            </a:solidFill>
            <a:tailEnd type="triangle"/>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AD3CA5AE-5E5B-473D-A631-BB3C4E81510A}"/>
              </a:ext>
            </a:extLst>
          </p:cNvPr>
          <p:cNvSpPr txBox="1"/>
          <p:nvPr/>
        </p:nvSpPr>
        <p:spPr>
          <a:xfrm>
            <a:off x="5603612" y="4881151"/>
            <a:ext cx="954107" cy="246221"/>
          </a:xfrm>
          <a:prstGeom prst="rect">
            <a:avLst/>
          </a:prstGeom>
          <a:noFill/>
        </p:spPr>
        <p:txBody>
          <a:bodyPr wrap="none" rtlCol="0">
            <a:spAutoFit/>
          </a:bodyPr>
          <a:lstStyle/>
          <a:p>
            <a:r>
              <a:rPr lang="zh-CN" altLang="en-US" sz="1000" dirty="0"/>
              <a:t>交易数据上传</a:t>
            </a:r>
          </a:p>
        </p:txBody>
      </p:sp>
      <p:sp>
        <p:nvSpPr>
          <p:cNvPr id="37" name="文本框 36">
            <a:extLst>
              <a:ext uri="{FF2B5EF4-FFF2-40B4-BE49-F238E27FC236}">
                <a16:creationId xmlns:a16="http://schemas.microsoft.com/office/drawing/2014/main" id="{113D7D5E-3CBB-477F-BEF6-AF7B157976A4}"/>
              </a:ext>
            </a:extLst>
          </p:cNvPr>
          <p:cNvSpPr txBox="1"/>
          <p:nvPr/>
        </p:nvSpPr>
        <p:spPr>
          <a:xfrm>
            <a:off x="324824" y="5370767"/>
            <a:ext cx="954107" cy="246221"/>
          </a:xfrm>
          <a:prstGeom prst="rect">
            <a:avLst/>
          </a:prstGeom>
          <a:noFill/>
        </p:spPr>
        <p:txBody>
          <a:bodyPr wrap="none" rtlCol="0">
            <a:spAutoFit/>
          </a:bodyPr>
          <a:lstStyle/>
          <a:p>
            <a:r>
              <a:rPr lang="zh-CN" altLang="en-US" sz="1000" dirty="0"/>
              <a:t>交易数据上传</a:t>
            </a:r>
          </a:p>
        </p:txBody>
      </p:sp>
      <p:sp>
        <p:nvSpPr>
          <p:cNvPr id="29" name="文本框 28">
            <a:extLst>
              <a:ext uri="{FF2B5EF4-FFF2-40B4-BE49-F238E27FC236}">
                <a16:creationId xmlns:a16="http://schemas.microsoft.com/office/drawing/2014/main" id="{B49CE53C-0C07-427D-B57A-CD778FEF0A0B}"/>
              </a:ext>
            </a:extLst>
          </p:cNvPr>
          <p:cNvSpPr txBox="1"/>
          <p:nvPr/>
        </p:nvSpPr>
        <p:spPr>
          <a:xfrm>
            <a:off x="2502313" y="2408051"/>
            <a:ext cx="2325158" cy="1200329"/>
          </a:xfrm>
          <a:prstGeom prst="rect">
            <a:avLst/>
          </a:prstGeom>
          <a:noFill/>
        </p:spPr>
        <p:txBody>
          <a:bodyPr wrap="square" rtlCol="0">
            <a:spAutoFit/>
          </a:bodyPr>
          <a:lstStyle/>
          <a:p>
            <a:r>
              <a:rPr lang="zh-CN" altLang="en-US" sz="1800" dirty="0"/>
              <a:t>消费文件列表文件</a:t>
            </a:r>
            <a:endParaRPr lang="en-US" altLang="zh-CN" sz="1800" dirty="0"/>
          </a:p>
          <a:p>
            <a:r>
              <a:rPr lang="zh-CN" altLang="en-US" sz="1800" dirty="0"/>
              <a:t>消费统计文件</a:t>
            </a:r>
            <a:endParaRPr lang="en-US" altLang="zh-CN" sz="1800" dirty="0"/>
          </a:p>
          <a:p>
            <a:r>
              <a:rPr lang="zh-CN" altLang="en-US" sz="1800" dirty="0"/>
              <a:t>消费可疑明细文件</a:t>
            </a:r>
            <a:endParaRPr lang="en-US" altLang="zh-CN" sz="1800" dirty="0"/>
          </a:p>
          <a:p>
            <a:r>
              <a:rPr lang="zh-CN" altLang="en-US" sz="1800" dirty="0"/>
              <a:t>消费调整明细文件</a:t>
            </a:r>
          </a:p>
        </p:txBody>
      </p:sp>
      <p:sp>
        <p:nvSpPr>
          <p:cNvPr id="36" name="文本框 35">
            <a:extLst>
              <a:ext uri="{FF2B5EF4-FFF2-40B4-BE49-F238E27FC236}">
                <a16:creationId xmlns:a16="http://schemas.microsoft.com/office/drawing/2014/main" id="{B151A2BD-4C20-4F4F-8BC9-27F0454E3735}"/>
              </a:ext>
            </a:extLst>
          </p:cNvPr>
          <p:cNvSpPr txBox="1"/>
          <p:nvPr/>
        </p:nvSpPr>
        <p:spPr>
          <a:xfrm>
            <a:off x="2614430" y="3766331"/>
            <a:ext cx="1533112" cy="523220"/>
          </a:xfrm>
          <a:prstGeom prst="rect">
            <a:avLst/>
          </a:prstGeom>
          <a:noFill/>
        </p:spPr>
        <p:txBody>
          <a:bodyPr wrap="none" rtlCol="0">
            <a:spAutoFit/>
          </a:bodyPr>
          <a:lstStyle/>
          <a:p>
            <a:r>
              <a:rPr lang="en-US" altLang="zh-CN" sz="2800" dirty="0"/>
              <a:t>SFTP/T+1</a:t>
            </a:r>
            <a:endParaRPr lang="zh-CN" altLang="en-US" sz="2800" dirty="0"/>
          </a:p>
        </p:txBody>
      </p:sp>
      <p:sp>
        <p:nvSpPr>
          <p:cNvPr id="35" name="矩形 34"/>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26890918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直线连接符 8"/>
          <p:cNvSpPr>
            <a:spLocks noChangeShapeType="1"/>
          </p:cNvSpPr>
          <p:nvPr/>
        </p:nvSpPr>
        <p:spPr bwMode="auto">
          <a:xfrm>
            <a:off x="346120" y="972913"/>
            <a:ext cx="11482295" cy="0"/>
          </a:xfrm>
          <a:prstGeom prst="line">
            <a:avLst/>
          </a:prstGeom>
          <a:noFill/>
          <a:ln w="25400">
            <a:solidFill>
              <a:srgbClr val="009EE7"/>
            </a:solidFill>
            <a:prstDash val="sysDash"/>
            <a:round/>
            <a:headEnd/>
            <a:tailEnd/>
          </a:ln>
          <a:extLst>
            <a:ext uri="{909E8E84-426E-40dd-AFC4-6F175D3DCCD1}">
              <a14:hiddenFill xmlns="" xmlns:a14="http://schemas.microsoft.com/office/drawing/2010/main">
                <a:noFill/>
              </a14:hiddenFill>
            </a:ext>
          </a:extLst>
        </p:spPr>
        <p:txBody>
          <a:bodyPr lIns="91436" tIns="45718" rIns="91436" bIns="45718"/>
          <a:lstStyle/>
          <a:p>
            <a:endParaRPr lang="zh-CN" altLang="en-US"/>
          </a:p>
        </p:txBody>
      </p:sp>
      <p:sp>
        <p:nvSpPr>
          <p:cNvPr id="5124"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pPr algn="l"/>
            <a:r>
              <a:rPr lang="zh-CN" altLang="en-US" sz="3200" b="1" dirty="0">
                <a:solidFill>
                  <a:srgbClr val="00B0F0"/>
                </a:solidFill>
                <a:sym typeface="微软雅黑" pitchFamily="34" charset="-122"/>
              </a:rPr>
              <a:t>改造工作</a:t>
            </a:r>
            <a:r>
              <a:rPr lang="en-US" altLang="zh-CN" sz="3200" b="1" dirty="0">
                <a:solidFill>
                  <a:srgbClr val="00B0F0"/>
                </a:solidFill>
                <a:sym typeface="微软雅黑" pitchFamily="34" charset="-122"/>
              </a:rPr>
              <a:t>---AFC</a:t>
            </a:r>
            <a:r>
              <a:rPr lang="zh-CN" altLang="en-US" sz="3200" b="1" dirty="0">
                <a:solidFill>
                  <a:srgbClr val="00B0F0"/>
                </a:solidFill>
                <a:sym typeface="微软雅黑" pitchFamily="34" charset="-122"/>
              </a:rPr>
              <a:t>系统改造</a:t>
            </a:r>
          </a:p>
        </p:txBody>
      </p:sp>
      <p:sp>
        <p:nvSpPr>
          <p:cNvPr id="5" name="圆角矩形 4"/>
          <p:cNvSpPr/>
          <p:nvPr/>
        </p:nvSpPr>
        <p:spPr>
          <a:xfrm>
            <a:off x="957316" y="1260249"/>
            <a:ext cx="8237484" cy="2575151"/>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kumimoji="1" lang="en-US" altLang="zh-CN" sz="1600" dirty="0">
                <a:solidFill>
                  <a:srgbClr val="000000"/>
                </a:solidFill>
                <a:latin typeface="Microsoft YaHei" charset="0"/>
                <a:ea typeface="Microsoft YaHei" charset="0"/>
                <a:cs typeface="Microsoft YaHei" charset="0"/>
              </a:rPr>
              <a:t>                                             AFC</a:t>
            </a:r>
            <a:r>
              <a:rPr kumimoji="1" lang="zh-CN" altLang="en-US" sz="1600" dirty="0">
                <a:solidFill>
                  <a:srgbClr val="000000"/>
                </a:solidFill>
                <a:latin typeface="Microsoft YaHei" charset="0"/>
                <a:ea typeface="Microsoft YaHei" charset="0"/>
                <a:cs typeface="Microsoft YaHei" charset="0"/>
              </a:rPr>
              <a:t>系统接口改造</a:t>
            </a:r>
            <a:endParaRPr kumimoji="1" lang="en-US" altLang="zh-CN" sz="1600" dirty="0">
              <a:solidFill>
                <a:srgbClr val="000000"/>
              </a:solidFill>
              <a:latin typeface="Microsoft YaHei" charset="0"/>
              <a:ea typeface="Microsoft YaHei" charset="0"/>
              <a:cs typeface="Microsoft YaHei" charset="0"/>
            </a:endParaRPr>
          </a:p>
          <a:p>
            <a:pPr>
              <a:lnSpc>
                <a:spcPct val="130000"/>
              </a:lnSpc>
            </a:pPr>
            <a:endParaRPr kumimoji="1" lang="en-US" altLang="zh-CN" sz="1600" dirty="0">
              <a:solidFill>
                <a:srgbClr val="000000"/>
              </a:solidFill>
              <a:latin typeface="Microsoft YaHei" charset="0"/>
              <a:ea typeface="Microsoft YaHei" charset="0"/>
              <a:cs typeface="Microsoft YaHei" charset="0"/>
            </a:endParaRPr>
          </a:p>
          <a:p>
            <a:pPr marL="342900" indent="-342900">
              <a:lnSpc>
                <a:spcPct val="130000"/>
              </a:lnSpc>
              <a:buFont typeface="+mj-lt"/>
              <a:buAutoNum type="arabicPeriod"/>
            </a:pPr>
            <a:r>
              <a:rPr kumimoji="1" lang="zh-CN" altLang="en-US" sz="1400" dirty="0">
                <a:solidFill>
                  <a:srgbClr val="000000"/>
                </a:solidFill>
                <a:latin typeface="Microsoft YaHei" charset="0"/>
                <a:ea typeface="Microsoft YaHei" charset="0"/>
                <a:cs typeface="Microsoft YaHei" charset="0"/>
              </a:rPr>
              <a:t>定义新票卡</a:t>
            </a:r>
            <a:r>
              <a:rPr kumimoji="1" lang="en-US" altLang="zh-CN" sz="1400" dirty="0">
                <a:solidFill>
                  <a:srgbClr val="000000"/>
                </a:solidFill>
                <a:latin typeface="Microsoft YaHei" charset="0"/>
                <a:ea typeface="Microsoft YaHei" charset="0"/>
                <a:cs typeface="Microsoft YaHei" charset="0"/>
              </a:rPr>
              <a:t>——</a:t>
            </a:r>
            <a:r>
              <a:rPr kumimoji="1" lang="zh-CN" altLang="en-US" sz="1400" dirty="0">
                <a:solidFill>
                  <a:srgbClr val="000000"/>
                </a:solidFill>
                <a:latin typeface="Microsoft YaHei" charset="0"/>
                <a:ea typeface="Microsoft YaHei" charset="0"/>
                <a:cs typeface="Microsoft YaHei" charset="0"/>
              </a:rPr>
              <a:t>升级业务规范、技术规范、接口规范、票卡及读写器规范</a:t>
            </a:r>
            <a:endParaRPr kumimoji="1" lang="en-US" altLang="zh-CN" sz="1400" dirty="0">
              <a:solidFill>
                <a:srgbClr val="000000"/>
              </a:solidFill>
              <a:latin typeface="Microsoft YaHei" charset="0"/>
              <a:ea typeface="Microsoft YaHei" charset="0"/>
              <a:cs typeface="Microsoft YaHei" charset="0"/>
            </a:endParaRPr>
          </a:p>
          <a:p>
            <a:pPr marL="342900" indent="-342900">
              <a:lnSpc>
                <a:spcPct val="130000"/>
              </a:lnSpc>
              <a:buFont typeface="+mj-lt"/>
              <a:buAutoNum type="arabicPeriod"/>
            </a:pPr>
            <a:r>
              <a:rPr kumimoji="1" lang="zh-CN" altLang="en-US" sz="1400" dirty="0">
                <a:solidFill>
                  <a:srgbClr val="000000"/>
                </a:solidFill>
                <a:latin typeface="Microsoft YaHei" charset="0"/>
                <a:ea typeface="Microsoft YaHei" charset="0"/>
                <a:cs typeface="Microsoft YaHei" charset="0"/>
              </a:rPr>
              <a:t>交易文件升级</a:t>
            </a:r>
            <a:r>
              <a:rPr kumimoji="1" lang="en-US" altLang="zh-CN" sz="1400" dirty="0">
                <a:solidFill>
                  <a:srgbClr val="000000"/>
                </a:solidFill>
                <a:latin typeface="Microsoft YaHei" charset="0"/>
                <a:ea typeface="Microsoft YaHei" charset="0"/>
                <a:cs typeface="Microsoft YaHei" charset="0"/>
              </a:rPr>
              <a:t>——</a:t>
            </a:r>
            <a:r>
              <a:rPr kumimoji="1" lang="zh-CN" altLang="en-US" sz="1400" dirty="0">
                <a:solidFill>
                  <a:srgbClr val="000000"/>
                </a:solidFill>
                <a:latin typeface="Microsoft YaHei" charset="0"/>
                <a:ea typeface="Microsoft YaHei" charset="0"/>
                <a:cs typeface="Microsoft YaHei" charset="0"/>
              </a:rPr>
              <a:t>升级接口规范</a:t>
            </a:r>
            <a:endParaRPr kumimoji="1" lang="en-US" altLang="zh-CN" sz="1400" dirty="0">
              <a:solidFill>
                <a:srgbClr val="000000"/>
              </a:solidFill>
              <a:latin typeface="Microsoft YaHei" charset="0"/>
              <a:ea typeface="Microsoft YaHei" charset="0"/>
              <a:cs typeface="Microsoft YaHei" charset="0"/>
            </a:endParaRPr>
          </a:p>
          <a:p>
            <a:pPr marL="342900" indent="-342900">
              <a:lnSpc>
                <a:spcPct val="130000"/>
              </a:lnSpc>
              <a:buFont typeface="+mj-lt"/>
              <a:buAutoNum type="arabicPeriod"/>
            </a:pPr>
            <a:r>
              <a:rPr kumimoji="1" lang="zh-CN" altLang="en-US" sz="1400" dirty="0">
                <a:solidFill>
                  <a:srgbClr val="000000"/>
                </a:solidFill>
                <a:latin typeface="Microsoft YaHei" charset="0"/>
                <a:ea typeface="Microsoft YaHei" charset="0"/>
                <a:cs typeface="Microsoft YaHei" charset="0"/>
              </a:rPr>
              <a:t>新增密钥</a:t>
            </a:r>
            <a:r>
              <a:rPr kumimoji="1" lang="en-US" altLang="zh-CN" sz="1400" dirty="0">
                <a:solidFill>
                  <a:srgbClr val="000000"/>
                </a:solidFill>
                <a:latin typeface="Microsoft YaHei" charset="0"/>
                <a:ea typeface="Microsoft YaHei" charset="0"/>
                <a:cs typeface="Microsoft YaHei" charset="0"/>
              </a:rPr>
              <a:t>——</a:t>
            </a:r>
            <a:r>
              <a:rPr kumimoji="1" lang="zh-CN" altLang="en-US" sz="1400" dirty="0">
                <a:solidFill>
                  <a:srgbClr val="000000"/>
                </a:solidFill>
                <a:latin typeface="Microsoft YaHei" charset="0"/>
                <a:ea typeface="Microsoft YaHei" charset="0"/>
                <a:cs typeface="Microsoft YaHei" charset="0"/>
              </a:rPr>
              <a:t>升级密钥规范</a:t>
            </a:r>
            <a:endParaRPr kumimoji="1" lang="en-US" altLang="zh-CN" sz="1400" dirty="0">
              <a:solidFill>
                <a:srgbClr val="000000"/>
              </a:solidFill>
              <a:latin typeface="Microsoft YaHei" charset="0"/>
              <a:ea typeface="Microsoft YaHei" charset="0"/>
              <a:cs typeface="Microsoft YaHei" charset="0"/>
            </a:endParaRPr>
          </a:p>
          <a:p>
            <a:pPr marL="342900" indent="-342900">
              <a:lnSpc>
                <a:spcPct val="130000"/>
              </a:lnSpc>
              <a:buFont typeface="+mj-lt"/>
              <a:buAutoNum type="arabicPeriod"/>
            </a:pPr>
            <a:r>
              <a:rPr kumimoji="1" lang="zh-CN" altLang="en-US" sz="1400" dirty="0">
                <a:solidFill>
                  <a:srgbClr val="000000"/>
                </a:solidFill>
                <a:latin typeface="Microsoft YaHei" charset="0"/>
                <a:ea typeface="Microsoft YaHei" charset="0"/>
                <a:cs typeface="Microsoft YaHei" charset="0"/>
              </a:rPr>
              <a:t>升级</a:t>
            </a:r>
            <a:r>
              <a:rPr kumimoji="1" lang="en-US" altLang="zh-CN" sz="1400" dirty="0">
                <a:solidFill>
                  <a:srgbClr val="000000"/>
                </a:solidFill>
                <a:latin typeface="Microsoft YaHei" charset="0"/>
                <a:ea typeface="Microsoft YaHei" charset="0"/>
                <a:cs typeface="Microsoft YaHei" charset="0"/>
              </a:rPr>
              <a:t>SLE——</a:t>
            </a:r>
            <a:r>
              <a:rPr kumimoji="1" lang="zh-CN" altLang="en-US" sz="1400" dirty="0">
                <a:solidFill>
                  <a:srgbClr val="000000"/>
                </a:solidFill>
                <a:latin typeface="Microsoft YaHei" charset="0"/>
                <a:ea typeface="Microsoft YaHei" charset="0"/>
                <a:cs typeface="Microsoft YaHei" charset="0"/>
              </a:rPr>
              <a:t>升级票卡及读写器规范</a:t>
            </a:r>
            <a:endParaRPr kumimoji="1" lang="en-US" altLang="zh-CN" sz="1400" dirty="0">
              <a:solidFill>
                <a:srgbClr val="000000"/>
              </a:solidFill>
              <a:latin typeface="Microsoft YaHei" charset="0"/>
              <a:ea typeface="Microsoft YaHei" charset="0"/>
              <a:cs typeface="Microsoft YaHei" charset="0"/>
            </a:endParaRPr>
          </a:p>
          <a:p>
            <a:pPr marL="342900" indent="-342900">
              <a:lnSpc>
                <a:spcPct val="130000"/>
              </a:lnSpc>
              <a:buFont typeface="+mj-lt"/>
              <a:buAutoNum type="arabicPeriod"/>
            </a:pPr>
            <a:r>
              <a:rPr kumimoji="1" lang="zh-CN" altLang="en-US" sz="1400" dirty="0">
                <a:solidFill>
                  <a:srgbClr val="000000"/>
                </a:solidFill>
                <a:latin typeface="Microsoft YaHei" charset="0"/>
                <a:ea typeface="Microsoft YaHei" charset="0"/>
                <a:cs typeface="Microsoft YaHei" charset="0"/>
              </a:rPr>
              <a:t>新增对账流程</a:t>
            </a:r>
            <a:r>
              <a:rPr kumimoji="1" lang="en-US" altLang="zh-CN" sz="1400" dirty="0">
                <a:solidFill>
                  <a:srgbClr val="000000"/>
                </a:solidFill>
                <a:latin typeface="Microsoft YaHei" charset="0"/>
                <a:ea typeface="Microsoft YaHei" charset="0"/>
                <a:cs typeface="Microsoft YaHei" charset="0"/>
              </a:rPr>
              <a:t>——</a:t>
            </a:r>
            <a:r>
              <a:rPr kumimoji="1" lang="zh-CN" altLang="en-US" sz="1400" dirty="0">
                <a:solidFill>
                  <a:srgbClr val="000000"/>
                </a:solidFill>
                <a:latin typeface="Microsoft YaHei" charset="0"/>
                <a:ea typeface="Microsoft YaHei" charset="0"/>
                <a:cs typeface="Microsoft YaHei" charset="0"/>
              </a:rPr>
              <a:t>升级业务规范、技术规范、接口规范</a:t>
            </a:r>
            <a:endParaRPr kumimoji="1" lang="en-US" altLang="zh-CN" sz="1400" dirty="0">
              <a:solidFill>
                <a:srgbClr val="70AD47"/>
              </a:solidFill>
              <a:latin typeface="Microsoft YaHei" charset="0"/>
              <a:ea typeface="Microsoft YaHei" charset="0"/>
              <a:cs typeface="Microsoft YaHei" charset="0"/>
            </a:endParaRPr>
          </a:p>
          <a:p>
            <a:pPr algn="ctr"/>
            <a:endParaRPr kumimoji="1" lang="zh-CN" altLang="en-US" sz="1200" dirty="0">
              <a:latin typeface="Microsoft YaHei" charset="0"/>
              <a:ea typeface="Microsoft YaHei" charset="0"/>
              <a:cs typeface="Microsoft YaHei" charset="0"/>
            </a:endParaRPr>
          </a:p>
        </p:txBody>
      </p:sp>
      <p:sp>
        <p:nvSpPr>
          <p:cNvPr id="7" name="圆角矩形 6"/>
          <p:cNvSpPr/>
          <p:nvPr/>
        </p:nvSpPr>
        <p:spPr>
          <a:xfrm>
            <a:off x="957316" y="3886200"/>
            <a:ext cx="8237484" cy="2412999"/>
          </a:xfrm>
          <a:prstGeom prst="roundRect">
            <a:avLst/>
          </a:prstGeom>
          <a:solidFill>
            <a:schemeClr val="accent1">
              <a:lumMod val="60000"/>
              <a:lumOff val="4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r>
              <a:rPr kumimoji="1" lang="en-US" altLang="zh-CN" sz="1600" dirty="0">
                <a:solidFill>
                  <a:srgbClr val="000000"/>
                </a:solidFill>
                <a:latin typeface="Microsoft YaHei" charset="0"/>
                <a:ea typeface="Microsoft YaHei" charset="0"/>
                <a:cs typeface="Microsoft YaHei" charset="0"/>
              </a:rPr>
              <a:t>                                              AFC</a:t>
            </a:r>
            <a:r>
              <a:rPr kumimoji="1" lang="zh-CN" altLang="en-US" sz="1600" dirty="0">
                <a:solidFill>
                  <a:srgbClr val="000000"/>
                </a:solidFill>
                <a:latin typeface="Microsoft YaHei" charset="0"/>
                <a:ea typeface="Microsoft YaHei" charset="0"/>
                <a:cs typeface="Microsoft YaHei" charset="0"/>
              </a:rPr>
              <a:t>设备软件改造</a:t>
            </a:r>
            <a:endParaRPr kumimoji="1" lang="en-US" altLang="zh-CN" sz="1600" dirty="0">
              <a:solidFill>
                <a:srgbClr val="000000"/>
              </a:solidFill>
              <a:latin typeface="Microsoft YaHei" charset="0"/>
              <a:ea typeface="Microsoft YaHei" charset="0"/>
              <a:cs typeface="Microsoft YaHei" charset="0"/>
            </a:endParaRPr>
          </a:p>
          <a:p>
            <a:pPr>
              <a:lnSpc>
                <a:spcPct val="130000"/>
              </a:lnSpc>
            </a:pPr>
            <a:endParaRPr kumimoji="1" lang="en-US" altLang="zh-CN" sz="1600" dirty="0">
              <a:solidFill>
                <a:srgbClr val="000000"/>
              </a:solidFill>
              <a:latin typeface="Microsoft YaHei" charset="0"/>
              <a:ea typeface="Microsoft YaHei" charset="0"/>
              <a:cs typeface="Microsoft YaHei" charset="0"/>
            </a:endParaRPr>
          </a:p>
          <a:p>
            <a:pPr marL="342900" indent="-342900">
              <a:lnSpc>
                <a:spcPct val="130000"/>
              </a:lnSpc>
              <a:buAutoNum type="arabicPlain"/>
            </a:pPr>
            <a:r>
              <a:rPr kumimoji="1" lang="zh-CN" altLang="en-US" sz="1400" dirty="0">
                <a:solidFill>
                  <a:srgbClr val="000000"/>
                </a:solidFill>
                <a:latin typeface="Microsoft YaHei" charset="0"/>
                <a:ea typeface="Microsoft YaHei" charset="0"/>
                <a:cs typeface="Microsoft YaHei" charset="0"/>
              </a:rPr>
              <a:t>闸机软件程序升级</a:t>
            </a:r>
            <a:r>
              <a:rPr kumimoji="1" lang="en-US" altLang="zh-CN" sz="1400" dirty="0">
                <a:solidFill>
                  <a:srgbClr val="000000"/>
                </a:solidFill>
                <a:latin typeface="Microsoft YaHei" charset="0"/>
                <a:ea typeface="Microsoft YaHei" charset="0"/>
                <a:cs typeface="Microsoft YaHei" charset="0"/>
              </a:rPr>
              <a:t>——</a:t>
            </a:r>
            <a:r>
              <a:rPr kumimoji="1" lang="zh-CN" altLang="en-US" sz="1400" dirty="0">
                <a:solidFill>
                  <a:srgbClr val="000000"/>
                </a:solidFill>
                <a:latin typeface="Microsoft YaHei" charset="0"/>
                <a:ea typeface="Microsoft YaHei" charset="0"/>
                <a:cs typeface="Microsoft YaHei" charset="0"/>
              </a:rPr>
              <a:t>支持二维码</a:t>
            </a:r>
            <a:endParaRPr kumimoji="1" lang="en-US" altLang="zh-CN" sz="1400" dirty="0">
              <a:solidFill>
                <a:srgbClr val="000000"/>
              </a:solidFill>
              <a:latin typeface="Microsoft YaHei" charset="0"/>
              <a:ea typeface="Microsoft YaHei" charset="0"/>
              <a:cs typeface="Microsoft YaHei" charset="0"/>
            </a:endParaRPr>
          </a:p>
          <a:p>
            <a:pPr marL="342900" indent="-342900">
              <a:lnSpc>
                <a:spcPct val="130000"/>
              </a:lnSpc>
              <a:buFontTx/>
              <a:buAutoNum type="arabicPlain"/>
            </a:pPr>
            <a:r>
              <a:rPr kumimoji="1" lang="en-US" altLang="zh-CN" sz="1400" dirty="0">
                <a:solidFill>
                  <a:srgbClr val="000000"/>
                </a:solidFill>
                <a:latin typeface="Microsoft YaHei" charset="0"/>
                <a:ea typeface="Microsoft YaHei" charset="0"/>
                <a:cs typeface="Microsoft YaHei" charset="0"/>
              </a:rPr>
              <a:t>BOM</a:t>
            </a:r>
            <a:r>
              <a:rPr kumimoji="1" lang="zh-CN" altLang="en-US" sz="1400" dirty="0">
                <a:solidFill>
                  <a:srgbClr val="000000"/>
                </a:solidFill>
                <a:latin typeface="Microsoft YaHei" charset="0"/>
                <a:ea typeface="Microsoft YaHei" charset="0"/>
                <a:cs typeface="Microsoft YaHei" charset="0"/>
              </a:rPr>
              <a:t>改造</a:t>
            </a:r>
            <a:r>
              <a:rPr kumimoji="1" lang="en-US" altLang="zh-CN" sz="1400" dirty="0">
                <a:solidFill>
                  <a:srgbClr val="000000"/>
                </a:solidFill>
                <a:latin typeface="Microsoft YaHei" charset="0"/>
                <a:ea typeface="Microsoft YaHei" charset="0"/>
                <a:cs typeface="Microsoft YaHei" charset="0"/>
              </a:rPr>
              <a:t>——</a:t>
            </a:r>
            <a:r>
              <a:rPr kumimoji="1" lang="zh-CN" altLang="en-US" sz="1400" dirty="0">
                <a:solidFill>
                  <a:srgbClr val="000000"/>
                </a:solidFill>
                <a:latin typeface="Microsoft YaHei" charset="0"/>
                <a:ea typeface="Microsoft YaHei" charset="0"/>
                <a:cs typeface="Microsoft YaHei" charset="0"/>
              </a:rPr>
              <a:t>支持处理电子票务相关乘客事务</a:t>
            </a:r>
            <a:endParaRPr kumimoji="1" lang="en-US" altLang="zh-CN" sz="1400" dirty="0">
              <a:solidFill>
                <a:srgbClr val="000000"/>
              </a:solidFill>
              <a:latin typeface="Microsoft YaHei" charset="0"/>
              <a:ea typeface="Microsoft YaHei" charset="0"/>
              <a:cs typeface="Microsoft YaHei" charset="0"/>
            </a:endParaRPr>
          </a:p>
          <a:p>
            <a:pPr marL="342900" indent="-342900">
              <a:lnSpc>
                <a:spcPct val="130000"/>
              </a:lnSpc>
              <a:buFontTx/>
              <a:buAutoNum type="arabicPlain"/>
            </a:pPr>
            <a:r>
              <a:rPr kumimoji="1" lang="en-US" altLang="zh-CN" sz="1400" dirty="0">
                <a:solidFill>
                  <a:srgbClr val="000000"/>
                </a:solidFill>
                <a:latin typeface="Microsoft YaHei" charset="0"/>
                <a:ea typeface="Microsoft YaHei" charset="0"/>
                <a:cs typeface="Microsoft YaHei" charset="0"/>
              </a:rPr>
              <a:t>SC</a:t>
            </a:r>
            <a:r>
              <a:rPr kumimoji="1" lang="zh-CN" altLang="en-US" sz="1400" dirty="0">
                <a:solidFill>
                  <a:srgbClr val="000000"/>
                </a:solidFill>
                <a:latin typeface="Microsoft YaHei" charset="0"/>
                <a:ea typeface="Microsoft YaHei" charset="0"/>
                <a:cs typeface="Microsoft YaHei" charset="0"/>
              </a:rPr>
              <a:t>系统改造</a:t>
            </a:r>
            <a:r>
              <a:rPr kumimoji="1" lang="en-US" altLang="zh-CN" sz="1400" dirty="0">
                <a:solidFill>
                  <a:srgbClr val="000000"/>
                </a:solidFill>
                <a:latin typeface="Microsoft YaHei" charset="0"/>
                <a:ea typeface="Microsoft YaHei" charset="0"/>
                <a:cs typeface="Microsoft YaHei" charset="0"/>
              </a:rPr>
              <a:t>——</a:t>
            </a:r>
            <a:r>
              <a:rPr kumimoji="1" lang="zh-CN" altLang="en-US" sz="1400" dirty="0">
                <a:solidFill>
                  <a:srgbClr val="000000"/>
                </a:solidFill>
                <a:latin typeface="Microsoft YaHei" charset="0"/>
                <a:ea typeface="Microsoft YaHei" charset="0"/>
                <a:cs typeface="Microsoft YaHei" charset="0"/>
              </a:rPr>
              <a:t>支持二维码</a:t>
            </a:r>
            <a:endParaRPr kumimoji="1" lang="en-US" altLang="zh-CN" sz="1400" dirty="0">
              <a:solidFill>
                <a:srgbClr val="000000"/>
              </a:solidFill>
              <a:latin typeface="Microsoft YaHei" charset="0"/>
              <a:ea typeface="Microsoft YaHei" charset="0"/>
              <a:cs typeface="Microsoft YaHei" charset="0"/>
            </a:endParaRPr>
          </a:p>
          <a:p>
            <a:pPr marL="342900" indent="-342900">
              <a:lnSpc>
                <a:spcPct val="130000"/>
              </a:lnSpc>
              <a:buFontTx/>
              <a:buAutoNum type="arabicPlain"/>
            </a:pPr>
            <a:r>
              <a:rPr kumimoji="1" lang="en-US" altLang="zh-CN" sz="1400" dirty="0">
                <a:solidFill>
                  <a:srgbClr val="000000"/>
                </a:solidFill>
                <a:latin typeface="Microsoft YaHei" charset="0"/>
                <a:ea typeface="Microsoft YaHei" charset="0"/>
                <a:cs typeface="Microsoft YaHei" charset="0"/>
              </a:rPr>
              <a:t>LC</a:t>
            </a:r>
            <a:r>
              <a:rPr kumimoji="1" lang="zh-CN" altLang="en-US" sz="1400" dirty="0">
                <a:solidFill>
                  <a:srgbClr val="000000"/>
                </a:solidFill>
                <a:latin typeface="Microsoft YaHei" charset="0"/>
                <a:ea typeface="Microsoft YaHei" charset="0"/>
                <a:cs typeface="Microsoft YaHei" charset="0"/>
              </a:rPr>
              <a:t>系统改造</a:t>
            </a:r>
            <a:r>
              <a:rPr kumimoji="1" lang="en-US" altLang="zh-CN" sz="1400" dirty="0">
                <a:solidFill>
                  <a:srgbClr val="000000"/>
                </a:solidFill>
                <a:latin typeface="Microsoft YaHei" charset="0"/>
                <a:ea typeface="Microsoft YaHei" charset="0"/>
                <a:cs typeface="Microsoft YaHei" charset="0"/>
              </a:rPr>
              <a:t>——</a:t>
            </a:r>
            <a:r>
              <a:rPr kumimoji="1" lang="zh-CN" altLang="en-US" sz="1400" dirty="0">
                <a:solidFill>
                  <a:srgbClr val="000000"/>
                </a:solidFill>
                <a:latin typeface="Microsoft YaHei" charset="0"/>
                <a:ea typeface="Microsoft YaHei" charset="0"/>
                <a:cs typeface="Microsoft YaHei" charset="0"/>
              </a:rPr>
              <a:t>支持二维码</a:t>
            </a:r>
            <a:endParaRPr kumimoji="1" lang="en-US" altLang="zh-CN" sz="1400" dirty="0">
              <a:solidFill>
                <a:srgbClr val="000000"/>
              </a:solidFill>
              <a:latin typeface="Microsoft YaHei" charset="0"/>
              <a:ea typeface="Microsoft YaHei" charset="0"/>
              <a:cs typeface="Microsoft YaHei" charset="0"/>
            </a:endParaRPr>
          </a:p>
          <a:p>
            <a:pPr marL="342900" indent="-342900">
              <a:lnSpc>
                <a:spcPct val="130000"/>
              </a:lnSpc>
              <a:buFontTx/>
              <a:buAutoNum type="arabicPlain"/>
            </a:pPr>
            <a:r>
              <a:rPr kumimoji="1" lang="en-US" altLang="zh-CN" sz="1400" dirty="0">
                <a:solidFill>
                  <a:srgbClr val="000000"/>
                </a:solidFill>
                <a:latin typeface="Microsoft YaHei" charset="0"/>
                <a:ea typeface="Microsoft YaHei" charset="0"/>
                <a:cs typeface="Microsoft YaHei" charset="0"/>
              </a:rPr>
              <a:t>ACC</a:t>
            </a:r>
            <a:r>
              <a:rPr kumimoji="1" lang="zh-CN" altLang="en-US" sz="1400" dirty="0">
                <a:solidFill>
                  <a:srgbClr val="000000"/>
                </a:solidFill>
                <a:latin typeface="Microsoft YaHei" charset="0"/>
                <a:ea typeface="Microsoft YaHei" charset="0"/>
                <a:cs typeface="Microsoft YaHei" charset="0"/>
              </a:rPr>
              <a:t>系统改造</a:t>
            </a:r>
            <a:r>
              <a:rPr kumimoji="1" lang="en-US" altLang="zh-CN" sz="1400" dirty="0">
                <a:solidFill>
                  <a:srgbClr val="000000"/>
                </a:solidFill>
                <a:latin typeface="Microsoft YaHei" charset="0"/>
                <a:ea typeface="Microsoft YaHei" charset="0"/>
                <a:cs typeface="Microsoft YaHei" charset="0"/>
              </a:rPr>
              <a:t>——</a:t>
            </a:r>
            <a:r>
              <a:rPr kumimoji="1" lang="zh-CN" altLang="en-US" sz="1400" dirty="0">
                <a:solidFill>
                  <a:srgbClr val="000000"/>
                </a:solidFill>
                <a:latin typeface="Microsoft YaHei" charset="0"/>
                <a:ea typeface="Microsoft YaHei" charset="0"/>
                <a:cs typeface="Microsoft YaHei" charset="0"/>
              </a:rPr>
              <a:t>支持电子票务交易对账、清分</a:t>
            </a:r>
            <a:endParaRPr kumimoji="1" lang="en-US" altLang="zh-CN" sz="1400" dirty="0">
              <a:solidFill>
                <a:srgbClr val="000000"/>
              </a:solidFill>
              <a:latin typeface="Microsoft YaHei" charset="0"/>
              <a:ea typeface="Microsoft YaHei" charset="0"/>
              <a:cs typeface="Microsoft YaHei" charset="0"/>
            </a:endParaRPr>
          </a:p>
          <a:p>
            <a:pPr algn="ctr"/>
            <a:endParaRPr kumimoji="1" lang="zh-CN" altLang="en-US" sz="1200" dirty="0">
              <a:latin typeface="Microsoft YaHei" charset="0"/>
              <a:ea typeface="Microsoft YaHei" charset="0"/>
              <a:cs typeface="Microsoft YaHei" charset="0"/>
            </a:endParaRPr>
          </a:p>
        </p:txBody>
      </p:sp>
      <p:sp>
        <p:nvSpPr>
          <p:cNvPr id="6" name="矩形 5"/>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3737966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328438" y="2770404"/>
            <a:ext cx="1229851" cy="403076"/>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1600" b="1" dirty="0">
                <a:solidFill>
                  <a:schemeClr val="bg1"/>
                </a:solidFill>
              </a:rPr>
              <a:t>二维码</a:t>
            </a:r>
          </a:p>
        </p:txBody>
      </p:sp>
      <p:sp>
        <p:nvSpPr>
          <p:cNvPr id="5" name="矩形 4"/>
          <p:cNvSpPr/>
          <p:nvPr/>
        </p:nvSpPr>
        <p:spPr>
          <a:xfrm>
            <a:off x="4884813" y="2770400"/>
            <a:ext cx="967929" cy="403076"/>
          </a:xfrm>
          <a:prstGeom prst="rect">
            <a:avLst/>
          </a:prstGeom>
          <a:solidFill>
            <a:schemeClr val="bg1">
              <a:lumMod val="95000"/>
            </a:schemeClr>
          </a:solidFill>
          <a:ln w="12700">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1600" b="1" dirty="0"/>
              <a:t>闸机</a:t>
            </a:r>
          </a:p>
        </p:txBody>
      </p:sp>
      <p:sp>
        <p:nvSpPr>
          <p:cNvPr id="6" name="矩形 5"/>
          <p:cNvSpPr/>
          <p:nvPr/>
        </p:nvSpPr>
        <p:spPr>
          <a:xfrm>
            <a:off x="1725005" y="2770400"/>
            <a:ext cx="1229851" cy="403076"/>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1600" b="1" dirty="0">
                <a:solidFill>
                  <a:schemeClr val="bg1"/>
                </a:solidFill>
              </a:rPr>
              <a:t>信用</a:t>
            </a:r>
          </a:p>
        </p:txBody>
      </p:sp>
      <p:cxnSp>
        <p:nvCxnSpPr>
          <p:cNvPr id="7" name="直接箭头连接符 6"/>
          <p:cNvCxnSpPr>
            <a:stCxn id="6" idx="3"/>
            <a:endCxn id="4" idx="1"/>
          </p:cNvCxnSpPr>
          <p:nvPr/>
        </p:nvCxnSpPr>
        <p:spPr>
          <a:xfrm>
            <a:off x="2954856" y="2971938"/>
            <a:ext cx="373582" cy="4"/>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sp>
        <p:nvSpPr>
          <p:cNvPr id="8" name="矩形 7"/>
          <p:cNvSpPr/>
          <p:nvPr/>
        </p:nvSpPr>
        <p:spPr>
          <a:xfrm>
            <a:off x="278454" y="2764308"/>
            <a:ext cx="1229851" cy="409167"/>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1600" b="1" dirty="0">
                <a:solidFill>
                  <a:schemeClr val="bg1"/>
                </a:solidFill>
              </a:rPr>
              <a:t>实名账户</a:t>
            </a:r>
          </a:p>
        </p:txBody>
      </p:sp>
      <p:cxnSp>
        <p:nvCxnSpPr>
          <p:cNvPr id="9" name="直接箭头连接符 8"/>
          <p:cNvCxnSpPr>
            <a:stCxn id="8" idx="3"/>
            <a:endCxn id="6" idx="1"/>
          </p:cNvCxnSpPr>
          <p:nvPr/>
        </p:nvCxnSpPr>
        <p:spPr>
          <a:xfrm>
            <a:off x="1508305" y="2968892"/>
            <a:ext cx="216700" cy="3046"/>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sp>
        <p:nvSpPr>
          <p:cNvPr id="10" name="矩形 9"/>
          <p:cNvSpPr/>
          <p:nvPr/>
        </p:nvSpPr>
        <p:spPr>
          <a:xfrm>
            <a:off x="8165270" y="2092514"/>
            <a:ext cx="1229851" cy="591522"/>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1600" b="1" dirty="0">
                <a:solidFill>
                  <a:schemeClr val="bg1"/>
                </a:solidFill>
              </a:rPr>
              <a:t>多元化支付平台</a:t>
            </a:r>
          </a:p>
        </p:txBody>
      </p:sp>
      <p:cxnSp>
        <p:nvCxnSpPr>
          <p:cNvPr id="12" name="直接箭头连接符 11"/>
          <p:cNvCxnSpPr>
            <a:cxnSpLocks/>
            <a:stCxn id="4" idx="3"/>
            <a:endCxn id="5" idx="1"/>
          </p:cNvCxnSpPr>
          <p:nvPr/>
        </p:nvCxnSpPr>
        <p:spPr>
          <a:xfrm flipV="1">
            <a:off x="4558289" y="2971938"/>
            <a:ext cx="326524" cy="4"/>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sp>
        <p:nvSpPr>
          <p:cNvPr id="13" name="矩形 12"/>
          <p:cNvSpPr/>
          <p:nvPr/>
        </p:nvSpPr>
        <p:spPr>
          <a:xfrm>
            <a:off x="8340757" y="3142801"/>
            <a:ext cx="867276" cy="403076"/>
          </a:xfrm>
          <a:prstGeom prst="rect">
            <a:avLst/>
          </a:prstGeom>
          <a:solidFill>
            <a:schemeClr val="bg1">
              <a:lumMod val="95000"/>
            </a:schemeClr>
          </a:solidFill>
          <a:ln w="12700">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600" b="1" dirty="0"/>
              <a:t>ACC</a:t>
            </a:r>
            <a:endParaRPr lang="zh-CN" altLang="en-US" sz="1600" b="1" dirty="0"/>
          </a:p>
        </p:txBody>
      </p:sp>
      <p:cxnSp>
        <p:nvCxnSpPr>
          <p:cNvPr id="14" name="直接箭头连接符 13"/>
          <p:cNvCxnSpPr>
            <a:cxnSpLocks/>
            <a:stCxn id="10" idx="2"/>
            <a:endCxn id="13" idx="0"/>
          </p:cNvCxnSpPr>
          <p:nvPr/>
        </p:nvCxnSpPr>
        <p:spPr>
          <a:xfrm flipH="1">
            <a:off x="8774395" y="2684036"/>
            <a:ext cx="5801" cy="458765"/>
          </a:xfrm>
          <a:prstGeom prst="straightConnector1">
            <a:avLst/>
          </a:prstGeom>
          <a:ln w="12700">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21" name="矩形 20"/>
          <p:cNvSpPr/>
          <p:nvPr/>
        </p:nvSpPr>
        <p:spPr>
          <a:xfrm>
            <a:off x="6412900" y="3138300"/>
            <a:ext cx="531854" cy="403076"/>
          </a:xfrm>
          <a:prstGeom prst="rect">
            <a:avLst/>
          </a:prstGeom>
          <a:solidFill>
            <a:schemeClr val="bg1">
              <a:lumMod val="95000"/>
            </a:schemeClr>
          </a:solidFill>
          <a:ln w="12700">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600" b="1" dirty="0"/>
              <a:t>SC</a:t>
            </a:r>
            <a:endParaRPr lang="zh-CN" altLang="en-US" sz="1600" b="1" dirty="0"/>
          </a:p>
        </p:txBody>
      </p:sp>
      <p:cxnSp>
        <p:nvCxnSpPr>
          <p:cNvPr id="22" name="直接箭头连接符 21"/>
          <p:cNvCxnSpPr>
            <a:cxnSpLocks/>
            <a:stCxn id="5" idx="3"/>
            <a:endCxn id="21" idx="1"/>
          </p:cNvCxnSpPr>
          <p:nvPr/>
        </p:nvCxnSpPr>
        <p:spPr>
          <a:xfrm>
            <a:off x="5852742" y="2971938"/>
            <a:ext cx="560158" cy="367900"/>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sp>
        <p:nvSpPr>
          <p:cNvPr id="23" name="矩形 22"/>
          <p:cNvSpPr/>
          <p:nvPr/>
        </p:nvSpPr>
        <p:spPr>
          <a:xfrm>
            <a:off x="7390425" y="3137081"/>
            <a:ext cx="531854" cy="403076"/>
          </a:xfrm>
          <a:prstGeom prst="rect">
            <a:avLst/>
          </a:prstGeom>
          <a:solidFill>
            <a:schemeClr val="bg1">
              <a:lumMod val="95000"/>
            </a:schemeClr>
          </a:solidFill>
          <a:ln w="12700">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600" b="1" dirty="0"/>
              <a:t>LC</a:t>
            </a:r>
            <a:endParaRPr lang="zh-CN" altLang="en-US" sz="1600" b="1" dirty="0"/>
          </a:p>
        </p:txBody>
      </p:sp>
      <p:cxnSp>
        <p:nvCxnSpPr>
          <p:cNvPr id="25" name="直接箭头连接符 24"/>
          <p:cNvCxnSpPr>
            <a:stCxn id="21" idx="3"/>
            <a:endCxn id="23" idx="1"/>
          </p:cNvCxnSpPr>
          <p:nvPr/>
        </p:nvCxnSpPr>
        <p:spPr>
          <a:xfrm flipV="1">
            <a:off x="6944754" y="3338619"/>
            <a:ext cx="445671" cy="1219"/>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sp>
        <p:nvSpPr>
          <p:cNvPr id="26" name="矩形 25"/>
          <p:cNvSpPr/>
          <p:nvPr/>
        </p:nvSpPr>
        <p:spPr>
          <a:xfrm>
            <a:off x="10457460" y="2101224"/>
            <a:ext cx="1211392" cy="585610"/>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1600" b="1" dirty="0">
                <a:solidFill>
                  <a:schemeClr val="bg1"/>
                </a:solidFill>
              </a:rPr>
              <a:t>APP</a:t>
            </a:r>
            <a:r>
              <a:rPr lang="zh-CN" altLang="en-US" sz="1600" b="1" dirty="0">
                <a:solidFill>
                  <a:schemeClr val="bg1"/>
                </a:solidFill>
              </a:rPr>
              <a:t>出行</a:t>
            </a:r>
            <a:endParaRPr lang="en-US" altLang="zh-CN" sz="1600" b="1" dirty="0">
              <a:solidFill>
                <a:schemeClr val="bg1"/>
              </a:solidFill>
            </a:endParaRPr>
          </a:p>
          <a:p>
            <a:pPr algn="ctr"/>
            <a:r>
              <a:rPr lang="zh-CN" altLang="en-US" sz="1600" b="1" dirty="0">
                <a:solidFill>
                  <a:schemeClr val="bg1"/>
                </a:solidFill>
              </a:rPr>
              <a:t>平台</a:t>
            </a:r>
          </a:p>
        </p:txBody>
      </p:sp>
      <p:cxnSp>
        <p:nvCxnSpPr>
          <p:cNvPr id="27" name="直接箭头连接符 26"/>
          <p:cNvCxnSpPr>
            <a:cxnSpLocks/>
            <a:stCxn id="10" idx="3"/>
            <a:endCxn id="26" idx="1"/>
          </p:cNvCxnSpPr>
          <p:nvPr/>
        </p:nvCxnSpPr>
        <p:spPr>
          <a:xfrm>
            <a:off x="9395121" y="2388275"/>
            <a:ext cx="1062339" cy="5754"/>
          </a:xfrm>
          <a:prstGeom prst="straightConnector1">
            <a:avLst/>
          </a:prstGeom>
          <a:ln w="12700">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31" name="矩形 30"/>
          <p:cNvSpPr/>
          <p:nvPr/>
        </p:nvSpPr>
        <p:spPr>
          <a:xfrm>
            <a:off x="8991095" y="2770400"/>
            <a:ext cx="1305105" cy="296797"/>
          </a:xfrm>
          <a:prstGeom prst="rect">
            <a:avLst/>
          </a:prstGeom>
          <a:solidFill>
            <a:srgbClr val="EBAFB5"/>
          </a:solidFill>
          <a:ln w="12700">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1600" b="1" dirty="0">
                <a:solidFill>
                  <a:schemeClr val="bg1"/>
                </a:solidFill>
              </a:rPr>
              <a:t>数据</a:t>
            </a:r>
            <a:r>
              <a:rPr lang="en-US" altLang="zh-CN" sz="1600" b="1" dirty="0">
                <a:solidFill>
                  <a:schemeClr val="bg1"/>
                </a:solidFill>
              </a:rPr>
              <a:t>/</a:t>
            </a:r>
            <a:r>
              <a:rPr lang="zh-CN" altLang="en-US" sz="1600" b="1" dirty="0">
                <a:solidFill>
                  <a:schemeClr val="bg1"/>
                </a:solidFill>
              </a:rPr>
              <a:t>对账</a:t>
            </a:r>
          </a:p>
        </p:txBody>
      </p:sp>
      <p:sp>
        <p:nvSpPr>
          <p:cNvPr id="32" name="矩形 31"/>
          <p:cNvSpPr/>
          <p:nvPr/>
        </p:nvSpPr>
        <p:spPr>
          <a:xfrm>
            <a:off x="9782033" y="1602942"/>
            <a:ext cx="381503" cy="673396"/>
          </a:xfrm>
          <a:prstGeom prst="rect">
            <a:avLst/>
          </a:prstGeom>
          <a:solidFill>
            <a:srgbClr val="EBAFB5"/>
          </a:solidFill>
          <a:ln w="12700">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1600" b="1" dirty="0">
                <a:solidFill>
                  <a:schemeClr val="bg1"/>
                </a:solidFill>
              </a:rPr>
              <a:t>对</a:t>
            </a:r>
            <a:endParaRPr lang="en-US" altLang="zh-CN" sz="1600" b="1" dirty="0">
              <a:solidFill>
                <a:schemeClr val="bg1"/>
              </a:solidFill>
            </a:endParaRPr>
          </a:p>
          <a:p>
            <a:pPr algn="ctr"/>
            <a:r>
              <a:rPr lang="zh-CN" altLang="en-US" sz="1600" b="1" dirty="0">
                <a:solidFill>
                  <a:schemeClr val="bg1"/>
                </a:solidFill>
              </a:rPr>
              <a:t>账</a:t>
            </a:r>
          </a:p>
        </p:txBody>
      </p:sp>
      <p:cxnSp>
        <p:nvCxnSpPr>
          <p:cNvPr id="33" name="直接连接符 32"/>
          <p:cNvCxnSpPr/>
          <p:nvPr/>
        </p:nvCxnSpPr>
        <p:spPr>
          <a:xfrm>
            <a:off x="3454400" y="3819597"/>
            <a:ext cx="0" cy="740679"/>
          </a:xfrm>
          <a:prstGeom prst="line">
            <a:avLst/>
          </a:prstGeom>
          <a:ln>
            <a:solidFill>
              <a:srgbClr val="FB000F"/>
            </a:solidFill>
            <a:prstDash val="dashDot"/>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309040" y="4060908"/>
            <a:ext cx="11397200" cy="0"/>
          </a:xfrm>
          <a:prstGeom prst="line">
            <a:avLst/>
          </a:prstGeom>
          <a:ln>
            <a:solidFill>
              <a:srgbClr val="03BEF4"/>
            </a:solidFill>
            <a:prstDash val="sysDash"/>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724460" y="4221722"/>
            <a:ext cx="2454518" cy="584775"/>
          </a:xfrm>
          <a:prstGeom prst="rect">
            <a:avLst/>
          </a:prstGeom>
          <a:noFill/>
        </p:spPr>
        <p:txBody>
          <a:bodyPr wrap="none" rtlCol="0">
            <a:spAutoFit/>
          </a:bodyPr>
          <a:lstStyle/>
          <a:p>
            <a:r>
              <a:rPr lang="zh-CN" altLang="en-US" sz="1600" dirty="0">
                <a:solidFill>
                  <a:srgbClr val="C00000"/>
                </a:solidFill>
                <a:latin typeface="微软雅黑" pitchFamily="34" charset="-122"/>
                <a:ea typeface="微软雅黑" pitchFamily="34" charset="-122"/>
              </a:rPr>
              <a:t>     手机端</a:t>
            </a:r>
            <a:r>
              <a:rPr lang="en-US" altLang="zh-CN" sz="1600" dirty="0">
                <a:solidFill>
                  <a:srgbClr val="C00000"/>
                </a:solidFill>
                <a:latin typeface="微软雅黑" pitchFamily="34" charset="-122"/>
                <a:ea typeface="微软雅黑" pitchFamily="34" charset="-122"/>
              </a:rPr>
              <a:t>APP</a:t>
            </a:r>
            <a:r>
              <a:rPr lang="zh-CN" altLang="en-US" sz="1600" dirty="0">
                <a:solidFill>
                  <a:srgbClr val="C00000"/>
                </a:solidFill>
                <a:latin typeface="微软雅黑" pitchFamily="34" charset="-122"/>
                <a:ea typeface="微软雅黑" pitchFamily="34" charset="-122"/>
              </a:rPr>
              <a:t>开发</a:t>
            </a:r>
            <a:endParaRPr lang="en-US" altLang="zh-CN" sz="1600" dirty="0">
              <a:solidFill>
                <a:srgbClr val="C00000"/>
              </a:solidFill>
              <a:latin typeface="微软雅黑" pitchFamily="34" charset="-122"/>
              <a:ea typeface="微软雅黑" pitchFamily="34" charset="-122"/>
            </a:endParaRPr>
          </a:p>
          <a:p>
            <a:r>
              <a:rPr lang="zh-CN" altLang="en-US" sz="1600" dirty="0">
                <a:solidFill>
                  <a:srgbClr val="C00000"/>
                </a:solidFill>
                <a:latin typeface="微软雅黑" pitchFamily="34" charset="-122"/>
                <a:ea typeface="微软雅黑" pitchFamily="34" charset="-122"/>
                <a:sym typeface="微软雅黑" pitchFamily="34" charset="-122"/>
              </a:rPr>
              <a:t>第三方</a:t>
            </a:r>
            <a:r>
              <a:rPr lang="en-US" altLang="zh-CN" sz="1600" dirty="0">
                <a:solidFill>
                  <a:srgbClr val="C00000"/>
                </a:solidFill>
                <a:latin typeface="微软雅黑" pitchFamily="34" charset="-122"/>
                <a:ea typeface="微软雅黑" pitchFamily="34" charset="-122"/>
                <a:sym typeface="微软雅黑" pitchFamily="34" charset="-122"/>
              </a:rPr>
              <a:t>APP</a:t>
            </a:r>
            <a:r>
              <a:rPr lang="zh-CN" altLang="en-US" sz="1600" dirty="0">
                <a:solidFill>
                  <a:srgbClr val="C00000"/>
                </a:solidFill>
                <a:latin typeface="微软雅黑" pitchFamily="34" charset="-122"/>
                <a:ea typeface="微软雅黑" pitchFamily="34" charset="-122"/>
                <a:sym typeface="微软雅黑" pitchFamily="34" charset="-122"/>
              </a:rPr>
              <a:t>（支付机构）</a:t>
            </a:r>
            <a:endParaRPr lang="zh-CN" altLang="en-US" sz="1600" dirty="0">
              <a:solidFill>
                <a:srgbClr val="C00000"/>
              </a:solidFill>
            </a:endParaRPr>
          </a:p>
        </p:txBody>
      </p:sp>
      <p:cxnSp>
        <p:nvCxnSpPr>
          <p:cNvPr id="36" name="直接连接符 35"/>
          <p:cNvCxnSpPr/>
          <p:nvPr/>
        </p:nvCxnSpPr>
        <p:spPr>
          <a:xfrm>
            <a:off x="5672841" y="3856846"/>
            <a:ext cx="0" cy="740679"/>
          </a:xfrm>
          <a:prstGeom prst="line">
            <a:avLst/>
          </a:prstGeom>
          <a:ln>
            <a:solidFill>
              <a:srgbClr val="FB000F"/>
            </a:solidFill>
            <a:prstDash val="dashDot"/>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0390877" y="3851382"/>
            <a:ext cx="0" cy="740679"/>
          </a:xfrm>
          <a:prstGeom prst="line">
            <a:avLst/>
          </a:prstGeom>
          <a:ln>
            <a:solidFill>
              <a:srgbClr val="FB000F"/>
            </a:solidFill>
            <a:prstDash val="dashDot"/>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4107737" y="4186662"/>
            <a:ext cx="1005403" cy="338554"/>
          </a:xfrm>
          <a:prstGeom prst="rect">
            <a:avLst/>
          </a:prstGeom>
          <a:noFill/>
        </p:spPr>
        <p:txBody>
          <a:bodyPr wrap="none" rtlCol="0">
            <a:spAutoFit/>
          </a:bodyPr>
          <a:lstStyle/>
          <a:p>
            <a:r>
              <a:rPr lang="zh-CN" altLang="en-US" sz="1600" dirty="0">
                <a:solidFill>
                  <a:srgbClr val="C00000"/>
                </a:solidFill>
                <a:latin typeface="微软雅黑" pitchFamily="34" charset="-122"/>
                <a:ea typeface="微软雅黑" pitchFamily="34" charset="-122"/>
              </a:rPr>
              <a:t>闸机改造</a:t>
            </a:r>
          </a:p>
        </p:txBody>
      </p:sp>
      <p:sp>
        <p:nvSpPr>
          <p:cNvPr id="39" name="TextBox 38"/>
          <p:cNvSpPr txBox="1"/>
          <p:nvPr/>
        </p:nvSpPr>
        <p:spPr>
          <a:xfrm>
            <a:off x="6649198" y="4164536"/>
            <a:ext cx="2031325" cy="584775"/>
          </a:xfrm>
          <a:prstGeom prst="rect">
            <a:avLst/>
          </a:prstGeom>
          <a:noFill/>
        </p:spPr>
        <p:txBody>
          <a:bodyPr wrap="none" rtlCol="0">
            <a:spAutoFit/>
          </a:bodyPr>
          <a:lstStyle/>
          <a:p>
            <a:r>
              <a:rPr lang="en-US" altLang="zh-CN" sz="1600" dirty="0">
                <a:solidFill>
                  <a:srgbClr val="C00000"/>
                </a:solidFill>
                <a:latin typeface="微软雅黑" pitchFamily="34" charset="-122"/>
                <a:ea typeface="微软雅黑" pitchFamily="34" charset="-122"/>
              </a:rPr>
              <a:t> AFC/ACC</a:t>
            </a:r>
            <a:r>
              <a:rPr lang="zh-CN" altLang="en-US" sz="1600" dirty="0">
                <a:solidFill>
                  <a:srgbClr val="C00000"/>
                </a:solidFill>
                <a:latin typeface="微软雅黑" pitchFamily="34" charset="-122"/>
                <a:ea typeface="微软雅黑" pitchFamily="34" charset="-122"/>
              </a:rPr>
              <a:t>系统改造</a:t>
            </a:r>
            <a:endParaRPr lang="en-US" altLang="zh-CN" sz="1600" dirty="0">
              <a:solidFill>
                <a:srgbClr val="C00000"/>
              </a:solidFill>
              <a:latin typeface="微软雅黑" pitchFamily="34" charset="-122"/>
              <a:ea typeface="微软雅黑" pitchFamily="34" charset="-122"/>
            </a:endParaRPr>
          </a:p>
          <a:p>
            <a:r>
              <a:rPr lang="zh-CN" altLang="en-US" sz="1600" dirty="0">
                <a:solidFill>
                  <a:srgbClr val="C00000"/>
                </a:solidFill>
                <a:latin typeface="微软雅黑" pitchFamily="34" charset="-122"/>
                <a:ea typeface="微软雅黑" pitchFamily="34" charset="-122"/>
              </a:rPr>
              <a:t>多元化支付平台建设</a:t>
            </a:r>
          </a:p>
        </p:txBody>
      </p:sp>
      <p:sp>
        <p:nvSpPr>
          <p:cNvPr id="40" name="TextBox 39"/>
          <p:cNvSpPr txBox="1"/>
          <p:nvPr/>
        </p:nvSpPr>
        <p:spPr>
          <a:xfrm>
            <a:off x="10475541" y="4186662"/>
            <a:ext cx="1428596" cy="338554"/>
          </a:xfrm>
          <a:prstGeom prst="rect">
            <a:avLst/>
          </a:prstGeom>
          <a:noFill/>
        </p:spPr>
        <p:txBody>
          <a:bodyPr wrap="none" rtlCol="0">
            <a:spAutoFit/>
          </a:bodyPr>
          <a:lstStyle/>
          <a:p>
            <a:r>
              <a:rPr lang="en-US" altLang="zh-CN" sz="1600" dirty="0">
                <a:solidFill>
                  <a:srgbClr val="C00000"/>
                </a:solidFill>
                <a:latin typeface="微软雅黑" pitchFamily="34" charset="-122"/>
                <a:ea typeface="微软雅黑" pitchFamily="34" charset="-122"/>
              </a:rPr>
              <a:t>APP</a:t>
            </a:r>
            <a:r>
              <a:rPr lang="zh-CN" altLang="en-US" sz="1600" dirty="0">
                <a:solidFill>
                  <a:srgbClr val="C00000"/>
                </a:solidFill>
                <a:latin typeface="微软雅黑" pitchFamily="34" charset="-122"/>
                <a:ea typeface="微软雅黑" pitchFamily="34" charset="-122"/>
              </a:rPr>
              <a:t>后台建设</a:t>
            </a:r>
          </a:p>
        </p:txBody>
      </p:sp>
      <p:sp>
        <p:nvSpPr>
          <p:cNvPr id="41" name="标题 1"/>
          <p:cNvSpPr txBox="1">
            <a:spLocks/>
          </p:cNvSpPr>
          <p:nvPr/>
        </p:nvSpPr>
        <p:spPr>
          <a:xfrm>
            <a:off x="278454" y="6142630"/>
            <a:ext cx="11397200" cy="807635"/>
          </a:xfrm>
          <a:prstGeom prst="rect">
            <a:avLst/>
          </a:prstGeom>
        </p:spPr>
        <p:txBody>
          <a:bodyPr/>
          <a:lstStyle/>
          <a:p>
            <a:pPr marL="0" marR="0" lvl="0" indent="0" algn="l" defTabSz="457246" rtl="0" eaLnBrk="1" fontAlgn="auto" latinLnBrk="0" hangingPunct="1">
              <a:lnSpc>
                <a:spcPct val="90000"/>
              </a:lnSpc>
              <a:spcBef>
                <a:spcPct val="0"/>
              </a:spcBef>
              <a:spcAft>
                <a:spcPts val="0"/>
              </a:spcAft>
              <a:buClrTx/>
              <a:buSzTx/>
              <a:buFontTx/>
              <a:buNone/>
              <a:tabLst/>
              <a:defRPr/>
            </a:pPr>
            <a:r>
              <a:rPr kumimoji="0" lang="zh-CN" altLang="en-US" sz="3200" b="1" i="0" u="none" strike="noStrike" kern="1200" cap="none" spc="0" normalizeH="0" baseline="0" noProof="0" dirty="0">
                <a:ln>
                  <a:noFill/>
                </a:ln>
                <a:solidFill>
                  <a:schemeClr val="accent5"/>
                </a:solidFill>
                <a:effectLst/>
                <a:uLnTx/>
                <a:uFillTx/>
                <a:latin typeface="微软雅黑" pitchFamily="34" charset="-122"/>
                <a:ea typeface="微软雅黑" pitchFamily="34" charset="-122"/>
                <a:cs typeface="+mj-cs"/>
              </a:rPr>
              <a:t>手机过闸业务概述</a:t>
            </a:r>
          </a:p>
        </p:txBody>
      </p:sp>
      <p:cxnSp>
        <p:nvCxnSpPr>
          <p:cNvPr id="42" name="直接连接符 41"/>
          <p:cNvCxnSpPr/>
          <p:nvPr/>
        </p:nvCxnSpPr>
        <p:spPr>
          <a:xfrm>
            <a:off x="397940" y="981265"/>
            <a:ext cx="11020131"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43" name="矩形 42">
            <a:extLst>
              <a:ext uri="{FF2B5EF4-FFF2-40B4-BE49-F238E27FC236}">
                <a16:creationId xmlns:a16="http://schemas.microsoft.com/office/drawing/2014/main" id="{6FC86030-E096-4F6F-8814-00E6AD1211A1}"/>
              </a:ext>
            </a:extLst>
          </p:cNvPr>
          <p:cNvSpPr/>
          <p:nvPr/>
        </p:nvSpPr>
        <p:spPr>
          <a:xfrm>
            <a:off x="294277" y="1108051"/>
            <a:ext cx="5321158" cy="782536"/>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2800" b="1" dirty="0">
                <a:solidFill>
                  <a:schemeClr val="bg1"/>
                </a:solidFill>
              </a:rPr>
              <a:t>优势： 实名</a:t>
            </a:r>
            <a:r>
              <a:rPr lang="en-US" altLang="zh-CN" sz="2800" b="1" dirty="0">
                <a:solidFill>
                  <a:schemeClr val="bg1"/>
                </a:solidFill>
              </a:rPr>
              <a:t>+</a:t>
            </a:r>
            <a:r>
              <a:rPr lang="zh-CN" altLang="en-US" sz="2800" b="1" dirty="0">
                <a:solidFill>
                  <a:schemeClr val="bg1"/>
                </a:solidFill>
              </a:rPr>
              <a:t>双离线</a:t>
            </a:r>
            <a:r>
              <a:rPr lang="en-US" altLang="zh-CN" sz="2800" b="1" dirty="0">
                <a:solidFill>
                  <a:schemeClr val="bg1"/>
                </a:solidFill>
              </a:rPr>
              <a:t>+</a:t>
            </a:r>
            <a:r>
              <a:rPr lang="zh-CN" altLang="en-US" sz="2800" b="1" dirty="0">
                <a:solidFill>
                  <a:schemeClr val="bg1"/>
                </a:solidFill>
              </a:rPr>
              <a:t>信用兜底</a:t>
            </a:r>
          </a:p>
        </p:txBody>
      </p:sp>
      <p:sp>
        <p:nvSpPr>
          <p:cNvPr id="44" name="矩形 43"/>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45" name="Rectangle 6"/>
          <p:cNvSpPr>
            <a:spLocks noChangeArrowheads="1"/>
          </p:cNvSpPr>
          <p:nvPr/>
        </p:nvSpPr>
        <p:spPr bwMode="auto">
          <a:xfrm>
            <a:off x="203200" y="164230"/>
            <a:ext cx="6100851" cy="781302"/>
          </a:xfrm>
          <a:prstGeom prst="rect">
            <a:avLst/>
          </a:prstGeom>
          <a:solidFill>
            <a:srgbClr val="4688E2"/>
          </a:solidFill>
          <a:ln w="9525">
            <a:noFill/>
            <a:miter lim="800000"/>
            <a:headEnd/>
            <a:tailEnd/>
          </a:ln>
          <a:effectLst/>
        </p:spPr>
        <p:txBody>
          <a:bodyPr lIns="122767" tIns="61384" rIns="122767" bIns="61384" anchor="ctr"/>
          <a:lstStyle/>
          <a:p>
            <a:pPr>
              <a:lnSpc>
                <a:spcPct val="150000"/>
              </a:lnSpc>
              <a:spcBef>
                <a:spcPct val="20000"/>
              </a:spcBef>
            </a:pPr>
            <a:r>
              <a:rPr lang="zh-CN" altLang="en-US" sz="2800" dirty="0">
                <a:solidFill>
                  <a:schemeClr val="bg1"/>
                </a:solidFill>
                <a:latin typeface="微软雅黑" panose="020B0503020204020204" pitchFamily="34" charset="-122"/>
                <a:ea typeface="微软雅黑" panose="020B0503020204020204" pitchFamily="34" charset="-122"/>
              </a:rPr>
              <a:t>二、手机过闸系统技术方案简述</a:t>
            </a:r>
            <a:endParaRPr lang="en-US" altLang="zh-CN" sz="2800" dirty="0">
              <a:solidFill>
                <a:schemeClr val="bg1"/>
              </a:solidFill>
              <a:latin typeface="微软雅黑" panose="020B0503020204020204" pitchFamily="34" charset="-122"/>
              <a:ea typeface="微软雅黑" panose="020B0503020204020204" pitchFamily="34" charset="-122"/>
            </a:endParaRPr>
          </a:p>
        </p:txBody>
      </p:sp>
      <p:cxnSp>
        <p:nvCxnSpPr>
          <p:cNvPr id="47" name="直接箭头连接符 46">
            <a:extLst>
              <a:ext uri="{FF2B5EF4-FFF2-40B4-BE49-F238E27FC236}">
                <a16:creationId xmlns:a16="http://schemas.microsoft.com/office/drawing/2014/main" id="{4E36C355-5B94-43E8-A79F-5E11A6AAADC9}"/>
              </a:ext>
            </a:extLst>
          </p:cNvPr>
          <p:cNvCxnSpPr>
            <a:cxnSpLocks/>
            <a:stCxn id="23" idx="3"/>
            <a:endCxn id="13" idx="1"/>
          </p:cNvCxnSpPr>
          <p:nvPr/>
        </p:nvCxnSpPr>
        <p:spPr>
          <a:xfrm>
            <a:off x="7922279" y="3338619"/>
            <a:ext cx="418478" cy="5720"/>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sp>
        <p:nvSpPr>
          <p:cNvPr id="48" name="矩形 47">
            <a:extLst>
              <a:ext uri="{FF2B5EF4-FFF2-40B4-BE49-F238E27FC236}">
                <a16:creationId xmlns:a16="http://schemas.microsoft.com/office/drawing/2014/main" id="{B57331AF-C022-4B0E-869B-5F2003D8C109}"/>
              </a:ext>
            </a:extLst>
          </p:cNvPr>
          <p:cNvSpPr/>
          <p:nvPr/>
        </p:nvSpPr>
        <p:spPr>
          <a:xfrm>
            <a:off x="5672841" y="3299804"/>
            <a:ext cx="608425" cy="296797"/>
          </a:xfrm>
          <a:prstGeom prst="rect">
            <a:avLst/>
          </a:prstGeom>
          <a:solidFill>
            <a:srgbClr val="EBAFB5"/>
          </a:solidFill>
          <a:ln w="12700">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1600" b="1" dirty="0">
                <a:solidFill>
                  <a:schemeClr val="bg1"/>
                </a:solidFill>
              </a:rPr>
              <a:t>数据</a:t>
            </a:r>
          </a:p>
        </p:txBody>
      </p:sp>
      <p:cxnSp>
        <p:nvCxnSpPr>
          <p:cNvPr id="49" name="直接箭头连接符 48">
            <a:extLst>
              <a:ext uri="{FF2B5EF4-FFF2-40B4-BE49-F238E27FC236}">
                <a16:creationId xmlns:a16="http://schemas.microsoft.com/office/drawing/2014/main" id="{9F968AE5-7663-403F-96A1-7A6B5494530F}"/>
              </a:ext>
            </a:extLst>
          </p:cNvPr>
          <p:cNvCxnSpPr>
            <a:cxnSpLocks/>
            <a:stCxn id="5" idx="3"/>
            <a:endCxn id="10" idx="1"/>
          </p:cNvCxnSpPr>
          <p:nvPr/>
        </p:nvCxnSpPr>
        <p:spPr>
          <a:xfrm flipV="1">
            <a:off x="5852742" y="2388275"/>
            <a:ext cx="2312528" cy="583663"/>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sp>
        <p:nvSpPr>
          <p:cNvPr id="51" name="矩形 50">
            <a:extLst>
              <a:ext uri="{FF2B5EF4-FFF2-40B4-BE49-F238E27FC236}">
                <a16:creationId xmlns:a16="http://schemas.microsoft.com/office/drawing/2014/main" id="{2F57FB20-445B-4FD1-8581-827A4A0B8B68}"/>
              </a:ext>
            </a:extLst>
          </p:cNvPr>
          <p:cNvSpPr/>
          <p:nvPr/>
        </p:nvSpPr>
        <p:spPr>
          <a:xfrm>
            <a:off x="6176911" y="2221913"/>
            <a:ext cx="1373433" cy="296797"/>
          </a:xfrm>
          <a:prstGeom prst="rect">
            <a:avLst/>
          </a:prstGeom>
          <a:solidFill>
            <a:srgbClr val="EBAFB5"/>
          </a:solidFill>
          <a:ln w="12700">
            <a:solidFill>
              <a:schemeClr val="bg1">
                <a:lumMod val="8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sz="1600" b="1" dirty="0">
                <a:solidFill>
                  <a:schemeClr val="bg1"/>
                </a:solidFill>
              </a:rPr>
              <a:t>防复制校验</a:t>
            </a:r>
          </a:p>
        </p:txBody>
      </p:sp>
    </p:spTree>
    <p:extLst>
      <p:ext uri="{BB962C8B-B14F-4D97-AF65-F5344CB8AC3E}">
        <p14:creationId xmlns:p14="http://schemas.microsoft.com/office/powerpoint/2010/main" val="31361450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直线连接符 8"/>
          <p:cNvSpPr>
            <a:spLocks noChangeShapeType="1"/>
          </p:cNvSpPr>
          <p:nvPr/>
        </p:nvSpPr>
        <p:spPr bwMode="auto">
          <a:xfrm>
            <a:off x="1168400" y="787731"/>
            <a:ext cx="10660015" cy="54550"/>
          </a:xfrm>
          <a:prstGeom prst="line">
            <a:avLst/>
          </a:prstGeom>
          <a:noFill/>
          <a:ln w="25400">
            <a:solidFill>
              <a:srgbClr val="009EE7"/>
            </a:solidFill>
            <a:prstDash val="sysDash"/>
            <a:round/>
            <a:headEnd/>
            <a:tailEnd/>
          </a:ln>
          <a:extLst>
            <a:ext uri="{909E8E84-426E-40dd-AFC4-6F175D3DCCD1}">
              <a14:hiddenFill xmlns="" xmlns:a14="http://schemas.microsoft.com/office/drawing/2010/main">
                <a:noFill/>
              </a14:hiddenFill>
            </a:ext>
          </a:extLst>
        </p:spPr>
        <p:txBody>
          <a:bodyPr lIns="91436" tIns="45718" rIns="91436" bIns="45718"/>
          <a:lstStyle/>
          <a:p>
            <a:endParaRPr lang="zh-CN" altLang="en-US"/>
          </a:p>
        </p:txBody>
      </p:sp>
      <p:sp>
        <p:nvSpPr>
          <p:cNvPr id="5124" name="标题 1"/>
          <p:cNvSpPr>
            <a:spLocks noGrp="1" noChangeArrowheads="1"/>
          </p:cNvSpPr>
          <p:nvPr>
            <p:ph type="title" idx="4294967295"/>
          </p:nvPr>
        </p:nvSpPr>
        <p:spPr>
          <a:xfrm>
            <a:off x="203200" y="1739900"/>
            <a:ext cx="756917" cy="3009900"/>
          </a:xfrm>
          <a:prstGeom prst="rect">
            <a:avLst/>
          </a:prstGeom>
        </p:spPr>
        <p:txBody>
          <a:bodyPr lIns="45720" tIns="22860" rIns="45720" bIns="22860"/>
          <a:lstStyle/>
          <a:p>
            <a:pPr algn="l"/>
            <a:r>
              <a:rPr lang="zh-CN" altLang="en-US" sz="3200" b="1" dirty="0">
                <a:solidFill>
                  <a:srgbClr val="00B0F0"/>
                </a:solidFill>
                <a:sym typeface="微软雅黑" pitchFamily="34" charset="-122"/>
              </a:rPr>
              <a:t>系</a:t>
            </a:r>
            <a:br>
              <a:rPr lang="en-US" altLang="zh-CN" sz="3200" b="1" dirty="0">
                <a:solidFill>
                  <a:srgbClr val="00B0F0"/>
                </a:solidFill>
                <a:sym typeface="微软雅黑" pitchFamily="34" charset="-122"/>
              </a:rPr>
            </a:br>
            <a:r>
              <a:rPr lang="zh-CN" altLang="en-US" sz="3200" b="1" dirty="0">
                <a:solidFill>
                  <a:srgbClr val="00B0F0"/>
                </a:solidFill>
                <a:sym typeface="微软雅黑" pitchFamily="34" charset="-122"/>
              </a:rPr>
              <a:t>统</a:t>
            </a:r>
            <a:br>
              <a:rPr lang="en-US" altLang="zh-CN" sz="3200" b="1" dirty="0">
                <a:solidFill>
                  <a:srgbClr val="00B0F0"/>
                </a:solidFill>
                <a:sym typeface="微软雅黑" pitchFamily="34" charset="-122"/>
              </a:rPr>
            </a:br>
            <a:r>
              <a:rPr lang="zh-CN" altLang="en-US" sz="3200" b="1" dirty="0">
                <a:solidFill>
                  <a:srgbClr val="00B0F0"/>
                </a:solidFill>
                <a:sym typeface="微软雅黑" pitchFamily="34" charset="-122"/>
              </a:rPr>
              <a:t>改</a:t>
            </a:r>
            <a:br>
              <a:rPr lang="en-US" altLang="zh-CN" sz="3200" b="1" dirty="0">
                <a:solidFill>
                  <a:srgbClr val="00B0F0"/>
                </a:solidFill>
                <a:sym typeface="微软雅黑" pitchFamily="34" charset="-122"/>
              </a:rPr>
            </a:br>
            <a:r>
              <a:rPr lang="zh-CN" altLang="en-US" sz="3200" b="1" dirty="0">
                <a:solidFill>
                  <a:srgbClr val="00B0F0"/>
                </a:solidFill>
                <a:sym typeface="微软雅黑" pitchFamily="34" charset="-122"/>
              </a:rPr>
              <a:t>造</a:t>
            </a:r>
            <a:br>
              <a:rPr lang="en-US" altLang="zh-CN" sz="3200" b="1" dirty="0">
                <a:solidFill>
                  <a:srgbClr val="00B0F0"/>
                </a:solidFill>
                <a:sym typeface="微软雅黑" pitchFamily="34" charset="-122"/>
              </a:rPr>
            </a:br>
            <a:r>
              <a:rPr lang="zh-CN" altLang="en-US" sz="3200" b="1" dirty="0">
                <a:solidFill>
                  <a:srgbClr val="00B0F0"/>
                </a:solidFill>
                <a:sym typeface="微软雅黑" pitchFamily="34" charset="-122"/>
              </a:rPr>
              <a:t>工</a:t>
            </a:r>
            <a:br>
              <a:rPr lang="en-US" altLang="zh-CN" sz="3200" b="1" dirty="0">
                <a:solidFill>
                  <a:srgbClr val="00B0F0"/>
                </a:solidFill>
                <a:sym typeface="微软雅黑" pitchFamily="34" charset="-122"/>
              </a:rPr>
            </a:br>
            <a:r>
              <a:rPr lang="zh-CN" altLang="en-US" sz="3200" b="1" dirty="0">
                <a:solidFill>
                  <a:srgbClr val="00B0F0"/>
                </a:solidFill>
                <a:sym typeface="微软雅黑" pitchFamily="34" charset="-122"/>
              </a:rPr>
              <a:t>作</a:t>
            </a:r>
          </a:p>
        </p:txBody>
      </p:sp>
      <p:sp>
        <p:nvSpPr>
          <p:cNvPr id="6" name="矩形 5"/>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graphicFrame>
        <p:nvGraphicFramePr>
          <p:cNvPr id="2" name="表格 1">
            <a:extLst>
              <a:ext uri="{FF2B5EF4-FFF2-40B4-BE49-F238E27FC236}">
                <a16:creationId xmlns:a16="http://schemas.microsoft.com/office/drawing/2014/main" id="{EBA6B3DF-3B0B-4983-93AB-0909B7455D80}"/>
              </a:ext>
            </a:extLst>
          </p:cNvPr>
          <p:cNvGraphicFramePr>
            <a:graphicFrameLocks noGrp="1"/>
          </p:cNvGraphicFramePr>
          <p:nvPr>
            <p:extLst>
              <p:ext uri="{D42A27DB-BD31-4B8C-83A1-F6EECF244321}">
                <p14:modId xmlns:p14="http://schemas.microsoft.com/office/powerpoint/2010/main" val="264493634"/>
              </p:ext>
            </p:extLst>
          </p:nvPr>
        </p:nvGraphicFramePr>
        <p:xfrm>
          <a:off x="960117" y="172998"/>
          <a:ext cx="10868298" cy="6500996"/>
        </p:xfrm>
        <a:graphic>
          <a:graphicData uri="http://schemas.openxmlformats.org/drawingml/2006/table">
            <a:tbl>
              <a:tblPr firstRow="1" firstCol="1" bandRow="1">
                <a:tableStyleId>{5C22544A-7EE6-4342-B048-85BDC9FD1C3A}</a:tableStyleId>
              </a:tblPr>
              <a:tblGrid>
                <a:gridCol w="923110">
                  <a:extLst>
                    <a:ext uri="{9D8B030D-6E8A-4147-A177-3AD203B41FA5}">
                      <a16:colId xmlns:a16="http://schemas.microsoft.com/office/drawing/2014/main" val="873682511"/>
                    </a:ext>
                  </a:extLst>
                </a:gridCol>
                <a:gridCol w="809897">
                  <a:extLst>
                    <a:ext uri="{9D8B030D-6E8A-4147-A177-3AD203B41FA5}">
                      <a16:colId xmlns:a16="http://schemas.microsoft.com/office/drawing/2014/main" val="672208893"/>
                    </a:ext>
                  </a:extLst>
                </a:gridCol>
                <a:gridCol w="1140823">
                  <a:extLst>
                    <a:ext uri="{9D8B030D-6E8A-4147-A177-3AD203B41FA5}">
                      <a16:colId xmlns:a16="http://schemas.microsoft.com/office/drawing/2014/main" val="3737892187"/>
                    </a:ext>
                  </a:extLst>
                </a:gridCol>
                <a:gridCol w="627017">
                  <a:extLst>
                    <a:ext uri="{9D8B030D-6E8A-4147-A177-3AD203B41FA5}">
                      <a16:colId xmlns:a16="http://schemas.microsoft.com/office/drawing/2014/main" val="3560544874"/>
                    </a:ext>
                  </a:extLst>
                </a:gridCol>
                <a:gridCol w="618308">
                  <a:extLst>
                    <a:ext uri="{9D8B030D-6E8A-4147-A177-3AD203B41FA5}">
                      <a16:colId xmlns:a16="http://schemas.microsoft.com/office/drawing/2014/main" val="425894358"/>
                    </a:ext>
                  </a:extLst>
                </a:gridCol>
                <a:gridCol w="635726">
                  <a:extLst>
                    <a:ext uri="{9D8B030D-6E8A-4147-A177-3AD203B41FA5}">
                      <a16:colId xmlns:a16="http://schemas.microsoft.com/office/drawing/2014/main" val="3036920026"/>
                    </a:ext>
                  </a:extLst>
                </a:gridCol>
                <a:gridCol w="4642270">
                  <a:extLst>
                    <a:ext uri="{9D8B030D-6E8A-4147-A177-3AD203B41FA5}">
                      <a16:colId xmlns:a16="http://schemas.microsoft.com/office/drawing/2014/main" val="3788558079"/>
                    </a:ext>
                  </a:extLst>
                </a:gridCol>
                <a:gridCol w="1471147">
                  <a:extLst>
                    <a:ext uri="{9D8B030D-6E8A-4147-A177-3AD203B41FA5}">
                      <a16:colId xmlns:a16="http://schemas.microsoft.com/office/drawing/2014/main" val="3605542478"/>
                    </a:ext>
                  </a:extLst>
                </a:gridCol>
              </a:tblGrid>
              <a:tr h="322302">
                <a:tc>
                  <a:txBody>
                    <a:bodyPr/>
                    <a:lstStyle/>
                    <a:p>
                      <a:pPr algn="l">
                        <a:lnSpc>
                          <a:spcPct val="150000"/>
                        </a:lnSpc>
                        <a:spcAft>
                          <a:spcPts val="0"/>
                        </a:spcAft>
                      </a:pPr>
                      <a:r>
                        <a:rPr lang="zh-CN" sz="800" kern="0" dirty="0">
                          <a:effectLst/>
                        </a:rPr>
                        <a:t>系统</a:t>
                      </a:r>
                      <a:endParaRPr lang="zh-CN" sz="9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800" kern="0">
                          <a:effectLst/>
                        </a:rPr>
                        <a:t>子系统</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800" kern="0">
                          <a:effectLst/>
                        </a:rPr>
                        <a:t>子项目</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800" kern="0">
                          <a:effectLst/>
                        </a:rPr>
                        <a:t>升级</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800" kern="0">
                          <a:effectLst/>
                        </a:rPr>
                        <a:t>新建</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800" kern="0">
                          <a:effectLst/>
                        </a:rPr>
                        <a:t>不修改</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800" kern="0">
                          <a:effectLst/>
                        </a:rPr>
                        <a:t>改造内容</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800" kern="0" dirty="0">
                          <a:effectLst/>
                        </a:rPr>
                        <a:t>责任方</a:t>
                      </a:r>
                      <a:endParaRPr lang="zh-CN" sz="900" kern="100" dirty="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2666029426"/>
                  </a:ext>
                </a:extLst>
              </a:tr>
              <a:tr h="231367">
                <a:tc>
                  <a:txBody>
                    <a:bodyPr/>
                    <a:lstStyle/>
                    <a:p>
                      <a:pPr algn="l">
                        <a:lnSpc>
                          <a:spcPct val="150000"/>
                        </a:lnSpc>
                        <a:spcAft>
                          <a:spcPts val="0"/>
                        </a:spcAft>
                      </a:pPr>
                      <a:r>
                        <a:rPr lang="zh-CN" sz="800" kern="0">
                          <a:effectLst/>
                        </a:rPr>
                        <a:t>多元化支付平台</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新建</a:t>
                      </a:r>
                      <a:r>
                        <a:rPr lang="zh-CN" altLang="en-US" sz="1100" kern="0" dirty="0">
                          <a:effectLst/>
                        </a:rPr>
                        <a:t>，实现交易处理、</a:t>
                      </a:r>
                      <a:r>
                        <a:rPr lang="en-US" altLang="zh-CN" sz="1100" kern="0" dirty="0">
                          <a:effectLst/>
                        </a:rPr>
                        <a:t>ACC</a:t>
                      </a:r>
                      <a:r>
                        <a:rPr lang="zh-CN" altLang="en-US" sz="1100" kern="0" dirty="0">
                          <a:effectLst/>
                        </a:rPr>
                        <a:t>对账等</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小码联城</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1885933579"/>
                  </a:ext>
                </a:extLst>
              </a:tr>
              <a:tr h="231367">
                <a:tc>
                  <a:txBody>
                    <a:bodyPr/>
                    <a:lstStyle/>
                    <a:p>
                      <a:pPr algn="l">
                        <a:lnSpc>
                          <a:spcPct val="150000"/>
                        </a:lnSpc>
                        <a:spcAft>
                          <a:spcPts val="0"/>
                        </a:spcAft>
                      </a:pPr>
                      <a:r>
                        <a:rPr lang="en-US" sz="800" kern="0">
                          <a:effectLst/>
                        </a:rPr>
                        <a:t>APP</a:t>
                      </a:r>
                      <a:r>
                        <a:rPr lang="zh-CN" sz="800" kern="0">
                          <a:effectLst/>
                        </a:rPr>
                        <a:t>及后台</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新建，</a:t>
                      </a:r>
                      <a:r>
                        <a:rPr lang="zh-CN" altLang="en-US" sz="1100" kern="0" dirty="0">
                          <a:effectLst/>
                        </a:rPr>
                        <a:t>新建地铁</a:t>
                      </a:r>
                      <a:r>
                        <a:rPr lang="en-US" altLang="zh-CN" sz="1100" kern="0" dirty="0">
                          <a:effectLst/>
                        </a:rPr>
                        <a:t>APP</a:t>
                      </a:r>
                      <a:r>
                        <a:rPr lang="zh-CN" altLang="en-US" sz="1100" kern="0" dirty="0">
                          <a:effectLst/>
                        </a:rPr>
                        <a:t>，实现手机过闸手机客户端功能</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小码联城</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3738178344"/>
                  </a:ext>
                </a:extLst>
              </a:tr>
              <a:tr h="231367">
                <a:tc rowSpan="14">
                  <a:txBody>
                    <a:bodyPr/>
                    <a:lstStyle/>
                    <a:p>
                      <a:pPr algn="l">
                        <a:lnSpc>
                          <a:spcPct val="150000"/>
                        </a:lnSpc>
                        <a:spcAft>
                          <a:spcPts val="0"/>
                        </a:spcAft>
                      </a:pPr>
                      <a:r>
                        <a:rPr lang="en-US" sz="800" kern="0" dirty="0">
                          <a:effectLst/>
                        </a:rPr>
                        <a:t>AFC</a:t>
                      </a:r>
                      <a:r>
                        <a:rPr lang="zh-CN" sz="800" kern="0" dirty="0">
                          <a:effectLst/>
                        </a:rPr>
                        <a:t>系统</a:t>
                      </a:r>
                      <a:endParaRPr lang="zh-CN" sz="900" kern="100" dirty="0">
                        <a:effectLst/>
                        <a:latin typeface="Times New Roman" panose="02020603050405020304" pitchFamily="18" charset="0"/>
                        <a:ea typeface="宋体" panose="02010600030101010101" pitchFamily="2" charset="-122"/>
                      </a:endParaRPr>
                    </a:p>
                  </a:txBody>
                  <a:tcPr marL="50876" marR="50876" marT="0" marB="0" anchor="ctr"/>
                </a:tc>
                <a:tc rowSpan="7">
                  <a:txBody>
                    <a:bodyPr/>
                    <a:lstStyle/>
                    <a:p>
                      <a:pPr algn="l">
                        <a:lnSpc>
                          <a:spcPct val="150000"/>
                        </a:lnSpc>
                        <a:spcAft>
                          <a:spcPts val="0"/>
                        </a:spcAft>
                      </a:pPr>
                      <a:r>
                        <a:rPr lang="zh-CN" sz="1100" kern="0" dirty="0">
                          <a:effectLst/>
                        </a:rPr>
                        <a:t>车站局域网</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闸机</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升级</a:t>
                      </a:r>
                      <a:r>
                        <a:rPr lang="zh-CN" altLang="en-US" sz="1100" kern="0" dirty="0">
                          <a:effectLst/>
                        </a:rPr>
                        <a:t>，增加二维码读头、实现二维码读取、验证，交易记录、上传等与二维码票卡相关功能</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a:effectLst/>
                        </a:rPr>
                        <a:t>AFC</a:t>
                      </a:r>
                      <a:r>
                        <a:rPr lang="zh-CN" sz="1100" kern="0">
                          <a:effectLst/>
                        </a:rPr>
                        <a:t>集成商</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2355576992"/>
                  </a:ext>
                </a:extLst>
              </a:tr>
              <a:tr h="462736">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dirty="0">
                          <a:effectLst/>
                        </a:rPr>
                        <a:t>票房售票机（</a:t>
                      </a:r>
                      <a:r>
                        <a:rPr lang="en-US" sz="1100" kern="0" dirty="0">
                          <a:effectLst/>
                        </a:rPr>
                        <a:t>BOM</a:t>
                      </a: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升级，</a:t>
                      </a:r>
                      <a:r>
                        <a:rPr lang="en-US" altLang="zh-CN" sz="1100" kern="0" dirty="0">
                          <a:effectLst/>
                        </a:rPr>
                        <a:t>BOM</a:t>
                      </a:r>
                      <a:r>
                        <a:rPr lang="zh-CN" altLang="en-US" sz="1100" kern="0" dirty="0">
                          <a:effectLst/>
                        </a:rPr>
                        <a:t>系统增加打印机，实现二维码票卡相关票务处理，如出站二维码打印等</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a:effectLst/>
                        </a:rPr>
                        <a:t>AFC</a:t>
                      </a:r>
                      <a:r>
                        <a:rPr lang="zh-CN" sz="1100" kern="0">
                          <a:effectLst/>
                        </a:rPr>
                        <a:t>集成商</a:t>
                      </a:r>
                      <a:r>
                        <a:rPr lang="en-US" sz="1100" kern="0">
                          <a:effectLst/>
                        </a:rPr>
                        <a:t>/</a:t>
                      </a:r>
                      <a:r>
                        <a:rPr lang="zh-CN" sz="1100" kern="0">
                          <a:effectLst/>
                        </a:rPr>
                        <a:t>小码联城</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3684046499"/>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a:effectLst/>
                        </a:rPr>
                        <a:t>自动验票机</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3163811441"/>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a:effectLst/>
                        </a:rPr>
                        <a:t>便携式验票机</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3849070130"/>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a:effectLst/>
                        </a:rPr>
                        <a:t>读写器</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3232763728"/>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a:effectLst/>
                        </a:rPr>
                        <a:t>车票</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3186973147"/>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dirty="0">
                          <a:effectLst/>
                        </a:rPr>
                        <a:t>其它设备</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en-US"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en-US"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1241970312"/>
                  </a:ext>
                </a:extLst>
              </a:tr>
              <a:tr h="231367">
                <a:tc vMerge="1">
                  <a:txBody>
                    <a:bodyPr/>
                    <a:lstStyle/>
                    <a:p>
                      <a:endParaRPr lang="zh-CN" altLang="en-US"/>
                    </a:p>
                  </a:txBody>
                  <a:tcPr/>
                </a:tc>
                <a:tc rowSpan="4">
                  <a:txBody>
                    <a:bodyPr/>
                    <a:lstStyle/>
                    <a:p>
                      <a:pPr algn="l">
                        <a:lnSpc>
                          <a:spcPct val="150000"/>
                        </a:lnSpc>
                        <a:spcAft>
                          <a:spcPts val="0"/>
                        </a:spcAft>
                      </a:pPr>
                      <a:r>
                        <a:rPr lang="zh-CN" sz="1100" kern="0" dirty="0">
                          <a:effectLst/>
                        </a:rPr>
                        <a:t>车站计算机</a:t>
                      </a:r>
                      <a:r>
                        <a:rPr lang="en-US" sz="1100" kern="0" dirty="0">
                          <a:effectLst/>
                        </a:rPr>
                        <a:t>(SC)</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服务器</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升级，</a:t>
                      </a:r>
                      <a:r>
                        <a:rPr lang="zh-CN" altLang="en-US" sz="1100" kern="0" dirty="0">
                          <a:effectLst/>
                        </a:rPr>
                        <a:t>接收、上传二维码票卡数据，统计二维码票卡使用信息等</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a:effectLst/>
                        </a:rPr>
                        <a:t>AFC</a:t>
                      </a:r>
                      <a:r>
                        <a:rPr lang="zh-CN" sz="1100" kern="0">
                          <a:effectLst/>
                        </a:rPr>
                        <a:t>集成商</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3230087210"/>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endParaRPr lang="zh-CN" sz="11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marL="0" marR="0" indent="0" algn="ctr" defTabSz="457246" rtl="0" eaLnBrk="1" fontAlgn="auto" latinLnBrk="0" hangingPunct="1">
                        <a:lnSpc>
                          <a:spcPct val="150000"/>
                        </a:lnSpc>
                        <a:spcBef>
                          <a:spcPts val="0"/>
                        </a:spcBef>
                        <a:spcAft>
                          <a:spcPts val="0"/>
                        </a:spcAft>
                        <a:buClrTx/>
                        <a:buSzTx/>
                        <a:buFontTx/>
                        <a:buNone/>
                        <a:tabLst/>
                        <a:defRPr/>
                      </a:pPr>
                      <a:endParaRPr lang="zh-CN" altLang="zh-CN" sz="14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endParaRPr lang="zh-CN" sz="11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marL="0" marR="0" indent="0" algn="l" defTabSz="457246" rtl="0" eaLnBrk="1" fontAlgn="auto" latinLnBrk="0" hangingPunct="1">
                        <a:lnSpc>
                          <a:spcPct val="150000"/>
                        </a:lnSpc>
                        <a:spcBef>
                          <a:spcPts val="0"/>
                        </a:spcBef>
                        <a:spcAft>
                          <a:spcPts val="0"/>
                        </a:spcAft>
                        <a:buClrTx/>
                        <a:buSzTx/>
                        <a:buFontTx/>
                        <a:buNone/>
                        <a:tabLst/>
                        <a:defRPr/>
                      </a:pPr>
                      <a:endParaRPr lang="zh-CN" sz="1100" kern="100" dirty="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10011"/>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dirty="0">
                          <a:effectLst/>
                        </a:rPr>
                        <a:t>工作站</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715749136"/>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dirty="0">
                          <a:effectLst/>
                        </a:rPr>
                        <a:t>其它设备</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1479280083"/>
                  </a:ext>
                </a:extLst>
              </a:tr>
              <a:tr h="231367">
                <a:tc vMerge="1">
                  <a:txBody>
                    <a:bodyPr/>
                    <a:lstStyle/>
                    <a:p>
                      <a:endParaRPr lang="zh-CN" altLang="en-US"/>
                    </a:p>
                  </a:txBody>
                  <a:tcPr/>
                </a:tc>
                <a:tc rowSpan="3">
                  <a:txBody>
                    <a:bodyPr/>
                    <a:lstStyle/>
                    <a:p>
                      <a:pPr algn="l">
                        <a:lnSpc>
                          <a:spcPct val="150000"/>
                        </a:lnSpc>
                        <a:spcAft>
                          <a:spcPts val="0"/>
                        </a:spcAft>
                      </a:pPr>
                      <a:r>
                        <a:rPr lang="zh-CN" sz="1100" kern="0" dirty="0">
                          <a:effectLst/>
                        </a:rPr>
                        <a:t>线路中央计算机</a:t>
                      </a:r>
                      <a:r>
                        <a:rPr lang="en-US" sz="1100" kern="0" dirty="0">
                          <a:effectLst/>
                        </a:rPr>
                        <a:t>(LCC)</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服务器</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升级</a:t>
                      </a:r>
                      <a:r>
                        <a:rPr lang="zh-CN" altLang="en-US" sz="1100" kern="0" dirty="0">
                          <a:effectLst/>
                        </a:rPr>
                        <a:t>，接收、上传二维码票卡数据，统计线网二维码票卡使用情况</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a:effectLst/>
                        </a:rPr>
                        <a:t>AFC</a:t>
                      </a:r>
                      <a:r>
                        <a:rPr lang="zh-CN" sz="1100" kern="0">
                          <a:effectLst/>
                        </a:rPr>
                        <a:t>集成商</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1143638835"/>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dirty="0">
                          <a:effectLst/>
                        </a:rPr>
                        <a:t>工作站</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2876054387"/>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a:effectLst/>
                        </a:rPr>
                        <a:t>其它设备</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1047211426"/>
                  </a:ext>
                </a:extLst>
              </a:tr>
              <a:tr h="231367">
                <a:tc rowSpan="5">
                  <a:txBody>
                    <a:bodyPr/>
                    <a:lstStyle/>
                    <a:p>
                      <a:pPr algn="l">
                        <a:lnSpc>
                          <a:spcPct val="150000"/>
                        </a:lnSpc>
                        <a:spcAft>
                          <a:spcPts val="0"/>
                        </a:spcAft>
                      </a:pPr>
                      <a:r>
                        <a:rPr lang="en-US" sz="800" kern="0">
                          <a:effectLst/>
                        </a:rPr>
                        <a:t>ACC</a:t>
                      </a:r>
                      <a:r>
                        <a:rPr lang="zh-CN" sz="800" kern="0">
                          <a:effectLst/>
                        </a:rPr>
                        <a:t>系统</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rowSpan="5">
                  <a:txBody>
                    <a:bodyPr/>
                    <a:lstStyle/>
                    <a:p>
                      <a:pPr algn="l">
                        <a:lnSpc>
                          <a:spcPct val="150000"/>
                        </a:lnSpc>
                        <a:spcAft>
                          <a:spcPts val="0"/>
                        </a:spcAft>
                      </a:pPr>
                      <a:r>
                        <a:rPr lang="en-US" sz="1100" kern="0" dirty="0">
                          <a:effectLst/>
                        </a:rPr>
                        <a:t>ACC</a:t>
                      </a:r>
                      <a:endParaRPr lang="zh-CN" sz="1200" kern="100" dirty="0">
                        <a:effectLst/>
                      </a:endParaRPr>
                    </a:p>
                    <a:p>
                      <a:pPr algn="l">
                        <a:lnSpc>
                          <a:spcPct val="150000"/>
                        </a:lnSpc>
                        <a:spcAft>
                          <a:spcPts val="60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清分服务器</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升级，</a:t>
                      </a:r>
                      <a:r>
                        <a:rPr lang="zh-CN" altLang="en-US" sz="1100" kern="0" dirty="0">
                          <a:effectLst/>
                        </a:rPr>
                        <a:t>实现与多元化支付平台的接口，实现二维码票卡交易数据清分</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a:effectLst/>
                        </a:rPr>
                        <a:t>ACC</a:t>
                      </a:r>
                      <a:r>
                        <a:rPr lang="zh-CN" sz="1100" kern="0">
                          <a:effectLst/>
                        </a:rPr>
                        <a:t>集成商</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3877232776"/>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a:effectLst/>
                        </a:rPr>
                        <a:t>ACC</a:t>
                      </a:r>
                      <a:r>
                        <a:rPr lang="zh-CN" sz="1100" kern="0">
                          <a:effectLst/>
                        </a:rPr>
                        <a:t>集成商</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1073872099"/>
                  </a:ext>
                </a:extLst>
              </a:tr>
              <a:tr h="231367">
                <a:tc vMerge="1">
                  <a:txBody>
                    <a:bodyPr/>
                    <a:lstStyle/>
                    <a:p>
                      <a:endParaRPr lang="zh-CN" altLang="en-US"/>
                    </a:p>
                  </a:txBody>
                  <a:tcPr/>
                </a:tc>
                <a:tc vMerge="1">
                  <a:txBody>
                    <a:bodyPr/>
                    <a:lstStyle/>
                    <a:p>
                      <a:endParaRPr lang="zh-CN" altLang="en-US"/>
                    </a:p>
                  </a:txBody>
                  <a:tcPr/>
                </a:tc>
                <a:tc>
                  <a:txBody>
                    <a:bodyPr/>
                    <a:lstStyle/>
                    <a:p>
                      <a:pPr algn="l">
                        <a:lnSpc>
                          <a:spcPct val="150000"/>
                        </a:lnSpc>
                        <a:spcAft>
                          <a:spcPts val="0"/>
                        </a:spcAft>
                      </a:pPr>
                      <a:r>
                        <a:rPr lang="zh-CN" sz="1100" kern="0">
                          <a:effectLst/>
                        </a:rPr>
                        <a:t>编码服务器</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a:effectLst/>
                        </a:rPr>
                        <a:t>○</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1346490978"/>
                  </a:ext>
                </a:extLst>
              </a:tr>
              <a:tr h="166514">
                <a:tc vMerge="1">
                  <a:txBody>
                    <a:bodyPr/>
                    <a:lstStyle/>
                    <a:p>
                      <a:endParaRPr lang="zh-CN" altLang="en-US"/>
                    </a:p>
                  </a:txBody>
                  <a:tcPr/>
                </a:tc>
                <a:tc vMerge="1">
                  <a:txBody>
                    <a:bodyPr/>
                    <a:lstStyle/>
                    <a:p>
                      <a:endParaRPr lang="zh-CN" altLang="en-US"/>
                    </a:p>
                  </a:txBody>
                  <a:tcPr/>
                </a:tc>
                <a:tc rowSpan="2">
                  <a:txBody>
                    <a:bodyPr/>
                    <a:lstStyle/>
                    <a:p>
                      <a:pPr algn="l">
                        <a:lnSpc>
                          <a:spcPct val="150000"/>
                        </a:lnSpc>
                        <a:spcAft>
                          <a:spcPts val="0"/>
                        </a:spcAft>
                      </a:pPr>
                      <a:r>
                        <a:rPr lang="zh-CN" sz="1100" kern="0" dirty="0">
                          <a:effectLst/>
                        </a:rPr>
                        <a:t>其它设备</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rowSpan="2">
                  <a:txBody>
                    <a:bodyPr/>
                    <a:lstStyle/>
                    <a:p>
                      <a:endParaRPr lang="zh-CN" sz="1050" dirty="0">
                        <a:effectLst/>
                        <a:latin typeface="Times New Roman" panose="02020603050405020304" pitchFamily="18" charset="0"/>
                      </a:endParaRPr>
                    </a:p>
                  </a:txBody>
                  <a:tcPr marL="50876" marR="50876" marT="0" marB="0" anchor="ctr"/>
                </a:tc>
                <a:tc>
                  <a:txBody>
                    <a:bodyPr/>
                    <a:lstStyle/>
                    <a:p>
                      <a:endParaRPr lang="zh-CN" sz="1050">
                        <a:effectLst/>
                        <a:latin typeface="Times New Roman" panose="02020603050405020304" pitchFamily="18" charset="0"/>
                      </a:endParaRPr>
                    </a:p>
                  </a:txBody>
                  <a:tcPr marL="50876" marR="50876" marT="0" marB="0" anchor="ctr"/>
                </a:tc>
                <a:tc rowSpan="2">
                  <a:txBody>
                    <a:bodyPr/>
                    <a:lstStyle/>
                    <a:p>
                      <a:pPr algn="ctr">
                        <a:lnSpc>
                          <a:spcPct val="150000"/>
                        </a:lnSpc>
                        <a:spcAft>
                          <a:spcPts val="0"/>
                        </a:spcAft>
                      </a:pPr>
                      <a:r>
                        <a:rPr lang="zh-CN" sz="1100" kern="0">
                          <a:effectLst/>
                        </a:rPr>
                        <a:t>○</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rowSpan="2">
                  <a:txBody>
                    <a:bodyPr/>
                    <a:lstStyle/>
                    <a:p>
                      <a:pPr algn="l">
                        <a:lnSpc>
                          <a:spcPct val="150000"/>
                        </a:lnSpc>
                        <a:spcAft>
                          <a:spcPts val="0"/>
                        </a:spcAft>
                      </a:pPr>
                      <a:r>
                        <a:rPr lang="en-US"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rowSpan="2">
                  <a:txBody>
                    <a:bodyPr/>
                    <a:lstStyle/>
                    <a:p>
                      <a:pPr algn="l">
                        <a:lnSpc>
                          <a:spcPct val="150000"/>
                        </a:lnSpc>
                        <a:spcAft>
                          <a:spcPts val="0"/>
                        </a:spcAft>
                      </a:pPr>
                      <a:r>
                        <a:rPr lang="en-US"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4265333543"/>
                  </a:ext>
                </a:extLst>
              </a:tr>
              <a:tr h="140222">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endParaRPr lang="zh-CN" sz="1050">
                        <a:effectLst/>
                        <a:latin typeface="Times New Roman" panose="02020603050405020304" pitchFamily="18" charset="0"/>
                      </a:endParaRPr>
                    </a:p>
                  </a:txBody>
                  <a:tcPr marL="50876" marR="50876" marT="0" marB="0" anchor="ct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extLst>
                  <a:ext uri="{0D108BD9-81ED-4DB2-BD59-A6C34878D82A}">
                    <a16:rowId xmlns:a16="http://schemas.microsoft.com/office/drawing/2014/main" val="2619970502"/>
                  </a:ext>
                </a:extLst>
              </a:tr>
              <a:tr h="167494">
                <a:tc>
                  <a:txBody>
                    <a:bodyPr/>
                    <a:lstStyle/>
                    <a:p>
                      <a:pPr algn="l">
                        <a:lnSpc>
                          <a:spcPct val="150000"/>
                        </a:lnSpc>
                        <a:spcAft>
                          <a:spcPts val="0"/>
                        </a:spcAft>
                      </a:pPr>
                      <a:r>
                        <a:rPr lang="zh-CN" sz="800" kern="0">
                          <a:effectLst/>
                        </a:rPr>
                        <a:t>软件接口升级</a:t>
                      </a:r>
                      <a:endParaRPr lang="zh-CN" sz="9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a:effectLst/>
                        </a:rPr>
                        <a:t>ACC</a:t>
                      </a:r>
                      <a:r>
                        <a:rPr lang="zh-CN" sz="1100" kern="0">
                          <a:effectLst/>
                        </a:rPr>
                        <a:t>、</a:t>
                      </a:r>
                      <a:r>
                        <a:rPr lang="en-US" sz="1100" kern="0">
                          <a:effectLst/>
                        </a:rPr>
                        <a:t>AFC</a:t>
                      </a:r>
                      <a:r>
                        <a:rPr lang="zh-CN" sz="1100" kern="0">
                          <a:effectLst/>
                        </a:rPr>
                        <a:t>接口规范</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dirty="0">
                          <a:effectLst/>
                        </a:rPr>
                        <a:t> </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zh-CN" sz="1100" kern="0" dirty="0">
                          <a:effectLst/>
                        </a:rPr>
                        <a:t>√</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en-US"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ctr">
                        <a:lnSpc>
                          <a:spcPct val="150000"/>
                        </a:lnSpc>
                        <a:spcAft>
                          <a:spcPts val="0"/>
                        </a:spcAft>
                      </a:pPr>
                      <a:r>
                        <a:rPr lang="en-US" sz="1100" kern="0">
                          <a:effectLst/>
                        </a:rPr>
                        <a:t> </a:t>
                      </a:r>
                      <a:endParaRPr lang="zh-CN" sz="1200" kern="10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zh-CN" sz="1100" kern="0" dirty="0">
                          <a:effectLst/>
                        </a:rPr>
                        <a:t>升级，</a:t>
                      </a:r>
                      <a:r>
                        <a:rPr lang="zh-CN" altLang="en-US" sz="1100" kern="0" dirty="0">
                          <a:effectLst/>
                        </a:rPr>
                        <a:t>增加票卡、票卡发行商，定义二维码票卡相关数据定义和接口</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tc>
                  <a:txBody>
                    <a:bodyPr/>
                    <a:lstStyle/>
                    <a:p>
                      <a:pPr algn="l">
                        <a:lnSpc>
                          <a:spcPct val="150000"/>
                        </a:lnSpc>
                        <a:spcAft>
                          <a:spcPts val="0"/>
                        </a:spcAft>
                      </a:pPr>
                      <a:r>
                        <a:rPr lang="en-US" sz="1100" kern="0" dirty="0">
                          <a:effectLst/>
                        </a:rPr>
                        <a:t>ACC</a:t>
                      </a:r>
                      <a:r>
                        <a:rPr lang="zh-CN" sz="1100" kern="0" dirty="0">
                          <a:effectLst/>
                        </a:rPr>
                        <a:t>、</a:t>
                      </a:r>
                      <a:r>
                        <a:rPr lang="en-US" sz="1100" kern="0" dirty="0">
                          <a:effectLst/>
                        </a:rPr>
                        <a:t>AFC</a:t>
                      </a:r>
                      <a:r>
                        <a:rPr lang="zh-CN" sz="1100" kern="0" dirty="0">
                          <a:effectLst/>
                        </a:rPr>
                        <a:t>集成商，小码联城</a:t>
                      </a:r>
                      <a:endParaRPr lang="zh-CN" sz="1200" kern="100" dirty="0">
                        <a:effectLst/>
                        <a:latin typeface="Times New Roman" panose="02020603050405020304" pitchFamily="18" charset="0"/>
                        <a:ea typeface="宋体" panose="02010600030101010101" pitchFamily="2" charset="-122"/>
                      </a:endParaRPr>
                    </a:p>
                  </a:txBody>
                  <a:tcPr marL="50876" marR="50876" marT="0" marB="0" anchor="ctr"/>
                </a:tc>
                <a:extLst>
                  <a:ext uri="{0D108BD9-81ED-4DB2-BD59-A6C34878D82A}">
                    <a16:rowId xmlns:a16="http://schemas.microsoft.com/office/drawing/2014/main" val="953303084"/>
                  </a:ext>
                </a:extLst>
              </a:tr>
            </a:tbl>
          </a:graphicData>
        </a:graphic>
      </p:graphicFrame>
    </p:spTree>
    <p:extLst>
      <p:ext uri="{BB962C8B-B14F-4D97-AF65-F5344CB8AC3E}">
        <p14:creationId xmlns:p14="http://schemas.microsoft.com/office/powerpoint/2010/main" val="17591326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2B0EEC-8A7F-4EF6-BC98-A07B937E29E7}"/>
              </a:ext>
            </a:extLst>
          </p:cNvPr>
          <p:cNvSpPr>
            <a:spLocks noGrp="1"/>
          </p:cNvSpPr>
          <p:nvPr>
            <p:ph type="title"/>
          </p:nvPr>
        </p:nvSpPr>
        <p:spPr>
          <a:xfrm>
            <a:off x="0" y="0"/>
            <a:ext cx="10515600" cy="1037547"/>
          </a:xfrm>
        </p:spPr>
        <p:txBody>
          <a:bodyPr/>
          <a:lstStyle/>
          <a:p>
            <a:r>
              <a:rPr lang="zh-CN" altLang="en-US" dirty="0"/>
              <a:t>成都地铁</a:t>
            </a:r>
            <a:r>
              <a:rPr lang="en-US" altLang="zh-CN" dirty="0"/>
              <a:t>1</a:t>
            </a:r>
            <a:r>
              <a:rPr lang="zh-CN" altLang="en-US" dirty="0"/>
              <a:t>、</a:t>
            </a:r>
            <a:r>
              <a:rPr lang="en-US" altLang="zh-CN" dirty="0"/>
              <a:t>10</a:t>
            </a:r>
            <a:r>
              <a:rPr lang="zh-CN" altLang="en-US" dirty="0"/>
              <a:t>号线正视图</a:t>
            </a:r>
          </a:p>
        </p:txBody>
      </p:sp>
      <p:sp>
        <p:nvSpPr>
          <p:cNvPr id="6" name="标题 1">
            <a:extLst>
              <a:ext uri="{FF2B5EF4-FFF2-40B4-BE49-F238E27FC236}">
                <a16:creationId xmlns:a16="http://schemas.microsoft.com/office/drawing/2014/main" id="{BD080A8A-093E-4C83-8A30-CFBF2A137841}"/>
              </a:ext>
            </a:extLst>
          </p:cNvPr>
          <p:cNvSpPr txBox="1">
            <a:spLocks/>
          </p:cNvSpPr>
          <p:nvPr/>
        </p:nvSpPr>
        <p:spPr>
          <a:xfrm>
            <a:off x="190500" y="1029748"/>
            <a:ext cx="8942784" cy="634082"/>
          </a:xfrm>
          <a:prstGeom prst="rect">
            <a:avLst/>
          </a:prstGeom>
        </p:spPr>
        <p:txBody>
          <a:bodyPr>
            <a:normAutofit/>
          </a:bodyPr>
          <a:lstStyle/>
          <a:p>
            <a:pPr marL="0" marR="0" lvl="0" indent="0" algn="l" defTabSz="457246" rtl="0" eaLnBrk="1" fontAlgn="auto" latinLnBrk="0" hangingPunct="1">
              <a:lnSpc>
                <a:spcPct val="90000"/>
              </a:lnSpc>
              <a:spcBef>
                <a:spcPct val="0"/>
              </a:spcBef>
              <a:spcAft>
                <a:spcPts val="0"/>
              </a:spcAft>
              <a:buClrTx/>
              <a:buSzTx/>
              <a:buFontTx/>
              <a:buNone/>
              <a:tabLst/>
              <a:defRPr/>
            </a:pPr>
            <a:endParaRPr kumimoji="0" lang="zh-CN" altLang="en-US" sz="1800" b="0" i="0" u="none" strike="noStrike" kern="1200" cap="none" spc="0" normalizeH="0" baseline="0" noProof="0" dirty="0">
              <a:ln>
                <a:noFill/>
              </a:ln>
              <a:solidFill>
                <a:schemeClr val="accent1">
                  <a:lumMod val="75000"/>
                </a:schemeClr>
              </a:solidFill>
              <a:effectLst/>
              <a:uLnTx/>
              <a:uFillTx/>
              <a:latin typeface="微软雅黑" pitchFamily="34" charset="-122"/>
              <a:ea typeface="微软雅黑" pitchFamily="34" charset="-122"/>
              <a:cs typeface="+mj-cs"/>
            </a:endParaRPr>
          </a:p>
        </p:txBody>
      </p:sp>
      <p:sp>
        <p:nvSpPr>
          <p:cNvPr id="7" name="矩形 6"/>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9" name="Rectangle 6"/>
          <p:cNvSpPr>
            <a:spLocks noChangeArrowheads="1"/>
          </p:cNvSpPr>
          <p:nvPr/>
        </p:nvSpPr>
        <p:spPr bwMode="auto">
          <a:xfrm>
            <a:off x="220615" y="106805"/>
            <a:ext cx="8445500" cy="781302"/>
          </a:xfrm>
          <a:prstGeom prst="rect">
            <a:avLst/>
          </a:prstGeom>
          <a:solidFill>
            <a:srgbClr val="4688E2"/>
          </a:solidFill>
          <a:ln w="9525">
            <a:noFill/>
            <a:miter lim="800000"/>
            <a:headEnd/>
            <a:tailEnd/>
          </a:ln>
          <a:effectLst/>
        </p:spPr>
        <p:txBody>
          <a:bodyPr lIns="122767" tIns="61384" rIns="122767" bIns="61384" anchor="ctr"/>
          <a:lstStyle/>
          <a:p>
            <a:pPr>
              <a:lnSpc>
                <a:spcPct val="150000"/>
              </a:lnSpc>
              <a:spcBef>
                <a:spcPct val="20000"/>
              </a:spcBef>
            </a:pPr>
            <a:r>
              <a:rPr lang="zh-CN" altLang="en-US" sz="2800" dirty="0">
                <a:solidFill>
                  <a:schemeClr val="bg1"/>
                </a:solidFill>
                <a:latin typeface="微软雅黑" panose="020B0503020204020204" pitchFamily="34" charset="-122"/>
                <a:ea typeface="微软雅黑" panose="020B0503020204020204" pitchFamily="34" charset="-122"/>
              </a:rPr>
              <a:t>二维码设备通讯示意图</a:t>
            </a:r>
            <a:endParaRPr lang="en-US" altLang="zh-CN" sz="2800" dirty="0">
              <a:solidFill>
                <a:schemeClr val="bg1"/>
              </a:solidFill>
              <a:latin typeface="微软雅黑" panose="020B0503020204020204" pitchFamily="34" charset="-122"/>
              <a:ea typeface="微软雅黑" panose="020B0503020204020204" pitchFamily="34" charset="-122"/>
            </a:endParaRPr>
          </a:p>
        </p:txBody>
      </p:sp>
      <p:graphicFrame>
        <p:nvGraphicFramePr>
          <p:cNvPr id="8" name="对象 7">
            <a:extLst>
              <a:ext uri="{FF2B5EF4-FFF2-40B4-BE49-F238E27FC236}">
                <a16:creationId xmlns:a16="http://schemas.microsoft.com/office/drawing/2014/main" id="{41C50FF4-A78F-4DB9-8510-311B8E3FCFDB}"/>
              </a:ext>
            </a:extLst>
          </p:cNvPr>
          <p:cNvGraphicFramePr>
            <a:graphicFrameLocks noChangeAspect="1"/>
          </p:cNvGraphicFramePr>
          <p:nvPr>
            <p:extLst>
              <p:ext uri="{D42A27DB-BD31-4B8C-83A1-F6EECF244321}">
                <p14:modId xmlns:p14="http://schemas.microsoft.com/office/powerpoint/2010/main" val="2245240239"/>
              </p:ext>
            </p:extLst>
          </p:nvPr>
        </p:nvGraphicFramePr>
        <p:xfrm>
          <a:off x="637161" y="1126447"/>
          <a:ext cx="8263869" cy="3495599"/>
        </p:xfrm>
        <a:graphic>
          <a:graphicData uri="http://schemas.openxmlformats.org/presentationml/2006/ole">
            <mc:AlternateContent xmlns:mc="http://schemas.openxmlformats.org/markup-compatibility/2006">
              <mc:Choice xmlns:v="urn:schemas-microsoft-com:vml" Requires="v">
                <p:oleObj spid="_x0000_s1077" name="Visio" r:id="rId3" imgW="8362122" imgH="3536737" progId="Visio.Drawing.11">
                  <p:embed/>
                </p:oleObj>
              </mc:Choice>
              <mc:Fallback>
                <p:oleObj name="Visio" r:id="rId3" imgW="8362122" imgH="3536737" progId="Visio.Drawing.11">
                  <p:embed/>
                  <p:pic>
                    <p:nvPicPr>
                      <p:cNvPr id="0" name="Picture 2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7161" y="1126447"/>
                        <a:ext cx="8263869" cy="349559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文本框 9">
            <a:extLst>
              <a:ext uri="{FF2B5EF4-FFF2-40B4-BE49-F238E27FC236}">
                <a16:creationId xmlns:a16="http://schemas.microsoft.com/office/drawing/2014/main" id="{3517F607-A444-47CF-929B-DB03AC9C137F}"/>
              </a:ext>
            </a:extLst>
          </p:cNvPr>
          <p:cNvSpPr txBox="1"/>
          <p:nvPr/>
        </p:nvSpPr>
        <p:spPr>
          <a:xfrm>
            <a:off x="699565" y="5124559"/>
            <a:ext cx="9328195" cy="1015663"/>
          </a:xfrm>
          <a:prstGeom prst="rect">
            <a:avLst/>
          </a:prstGeom>
          <a:noFill/>
        </p:spPr>
        <p:txBody>
          <a:bodyPr wrap="none" rtlCol="0">
            <a:spAutoFit/>
          </a:bodyPr>
          <a:lstStyle/>
          <a:p>
            <a:r>
              <a:rPr lang="en-US" altLang="zh-CN" sz="2000" dirty="0"/>
              <a:t>USB</a:t>
            </a:r>
            <a:r>
              <a:rPr lang="zh-CN" altLang="zh-CN" sz="2000" dirty="0"/>
              <a:t>数据线的设备接口端（</a:t>
            </a:r>
            <a:r>
              <a:rPr lang="en-US" altLang="zh-CN" sz="2000" dirty="0"/>
              <a:t>RJ45</a:t>
            </a:r>
            <a:r>
              <a:rPr lang="zh-CN" altLang="zh-CN" sz="2000" dirty="0"/>
              <a:t>接口）与二维码扫描器相连。</a:t>
            </a:r>
          </a:p>
          <a:p>
            <a:r>
              <a:rPr lang="en-US" altLang="zh-CN" sz="2000" dirty="0"/>
              <a:t>USB</a:t>
            </a:r>
            <a:r>
              <a:rPr lang="zh-CN" altLang="zh-CN" sz="2000" dirty="0"/>
              <a:t>数据线的主机接口端（</a:t>
            </a:r>
            <a:r>
              <a:rPr lang="en-US" altLang="zh-CN" sz="2000" dirty="0"/>
              <a:t>USB</a:t>
            </a:r>
            <a:r>
              <a:rPr lang="zh-CN" altLang="zh-CN" sz="2000" dirty="0"/>
              <a:t>接口）与闸机工控主机相连。</a:t>
            </a:r>
            <a:endParaRPr lang="en-US" altLang="zh-CN" sz="2000" dirty="0"/>
          </a:p>
          <a:p>
            <a:r>
              <a:rPr lang="zh-CN" altLang="en-US" sz="2000" dirty="0"/>
              <a:t>二位码扫描设备直接和闸机工控主机空余</a:t>
            </a:r>
            <a:r>
              <a:rPr lang="en-US" altLang="zh-CN" sz="2000" dirty="0"/>
              <a:t>USB</a:t>
            </a:r>
            <a:r>
              <a:rPr lang="zh-CN" altLang="en-US" sz="2000" dirty="0"/>
              <a:t>接口相连，不影响原有设备的接线。</a:t>
            </a:r>
          </a:p>
        </p:txBody>
      </p:sp>
    </p:spTree>
    <p:extLst>
      <p:ext uri="{BB962C8B-B14F-4D97-AF65-F5344CB8AC3E}">
        <p14:creationId xmlns:p14="http://schemas.microsoft.com/office/powerpoint/2010/main" val="3196438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2B0EEC-8A7F-4EF6-BC98-A07B937E29E7}"/>
              </a:ext>
            </a:extLst>
          </p:cNvPr>
          <p:cNvSpPr>
            <a:spLocks noGrp="1"/>
          </p:cNvSpPr>
          <p:nvPr>
            <p:ph type="title"/>
          </p:nvPr>
        </p:nvSpPr>
        <p:spPr>
          <a:xfrm>
            <a:off x="0" y="0"/>
            <a:ext cx="10515600" cy="1037547"/>
          </a:xfrm>
        </p:spPr>
        <p:txBody>
          <a:bodyPr/>
          <a:lstStyle/>
          <a:p>
            <a:r>
              <a:rPr lang="zh-CN" altLang="en-US" dirty="0"/>
              <a:t>成都地铁</a:t>
            </a:r>
            <a:r>
              <a:rPr lang="en-US" altLang="zh-CN" dirty="0"/>
              <a:t>1</a:t>
            </a:r>
            <a:r>
              <a:rPr lang="zh-CN" altLang="en-US" dirty="0"/>
              <a:t>、</a:t>
            </a:r>
            <a:r>
              <a:rPr lang="en-US" altLang="zh-CN" dirty="0"/>
              <a:t>10</a:t>
            </a:r>
            <a:r>
              <a:rPr lang="zh-CN" altLang="en-US" dirty="0"/>
              <a:t>号线正视图</a:t>
            </a:r>
          </a:p>
        </p:txBody>
      </p:sp>
      <p:sp>
        <p:nvSpPr>
          <p:cNvPr id="6" name="标题 1">
            <a:extLst>
              <a:ext uri="{FF2B5EF4-FFF2-40B4-BE49-F238E27FC236}">
                <a16:creationId xmlns:a16="http://schemas.microsoft.com/office/drawing/2014/main" id="{BD080A8A-093E-4C83-8A30-CFBF2A137841}"/>
              </a:ext>
            </a:extLst>
          </p:cNvPr>
          <p:cNvSpPr txBox="1">
            <a:spLocks/>
          </p:cNvSpPr>
          <p:nvPr/>
        </p:nvSpPr>
        <p:spPr>
          <a:xfrm>
            <a:off x="190500" y="1029748"/>
            <a:ext cx="8942784" cy="634082"/>
          </a:xfrm>
          <a:prstGeom prst="rect">
            <a:avLst/>
          </a:prstGeom>
        </p:spPr>
        <p:txBody>
          <a:bodyPr>
            <a:normAutofit/>
          </a:bodyPr>
          <a:lstStyle/>
          <a:p>
            <a:pPr marL="0" marR="0" lvl="0" indent="0" algn="l" defTabSz="457246" rtl="0" eaLnBrk="1" fontAlgn="auto" latinLnBrk="0" hangingPunct="1">
              <a:lnSpc>
                <a:spcPct val="90000"/>
              </a:lnSpc>
              <a:spcBef>
                <a:spcPct val="0"/>
              </a:spcBef>
              <a:spcAft>
                <a:spcPts val="0"/>
              </a:spcAft>
              <a:buClrTx/>
              <a:buSzTx/>
              <a:buFontTx/>
              <a:buNone/>
              <a:tabLst/>
              <a:defRPr/>
            </a:pPr>
            <a:endParaRPr kumimoji="0" lang="zh-CN" altLang="en-US" sz="1800" b="0" i="0" u="none" strike="noStrike" kern="1200" cap="none" spc="0" normalizeH="0" baseline="0" noProof="0" dirty="0">
              <a:ln>
                <a:noFill/>
              </a:ln>
              <a:solidFill>
                <a:schemeClr val="accent1">
                  <a:lumMod val="75000"/>
                </a:schemeClr>
              </a:solidFill>
              <a:effectLst/>
              <a:uLnTx/>
              <a:uFillTx/>
              <a:latin typeface="微软雅黑" pitchFamily="34" charset="-122"/>
              <a:ea typeface="微软雅黑" pitchFamily="34" charset="-122"/>
              <a:cs typeface="+mj-cs"/>
            </a:endParaRPr>
          </a:p>
        </p:txBody>
      </p:sp>
      <p:sp>
        <p:nvSpPr>
          <p:cNvPr id="7" name="矩形 6"/>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9" name="Rectangle 6"/>
          <p:cNvSpPr>
            <a:spLocks noChangeArrowheads="1"/>
          </p:cNvSpPr>
          <p:nvPr/>
        </p:nvSpPr>
        <p:spPr bwMode="auto">
          <a:xfrm>
            <a:off x="220615" y="106805"/>
            <a:ext cx="8445500" cy="781302"/>
          </a:xfrm>
          <a:prstGeom prst="rect">
            <a:avLst/>
          </a:prstGeom>
          <a:solidFill>
            <a:srgbClr val="4688E2"/>
          </a:solidFill>
          <a:ln w="9525">
            <a:noFill/>
            <a:miter lim="800000"/>
            <a:headEnd/>
            <a:tailEnd/>
          </a:ln>
          <a:effectLst/>
        </p:spPr>
        <p:txBody>
          <a:bodyPr lIns="122767" tIns="61384" rIns="122767" bIns="61384" anchor="ctr"/>
          <a:lstStyle/>
          <a:p>
            <a:pPr>
              <a:lnSpc>
                <a:spcPct val="150000"/>
              </a:lnSpc>
              <a:spcBef>
                <a:spcPct val="20000"/>
              </a:spcBef>
            </a:pPr>
            <a:r>
              <a:rPr lang="zh-CN" altLang="en-US" sz="2800" dirty="0">
                <a:solidFill>
                  <a:schemeClr val="bg1"/>
                </a:solidFill>
                <a:latin typeface="微软雅黑" panose="020B0503020204020204" pitchFamily="34" charset="-122"/>
                <a:ea typeface="微软雅黑" panose="020B0503020204020204" pitchFamily="34" charset="-122"/>
              </a:rPr>
              <a:t>二维码设备接口通讯定义</a:t>
            </a:r>
            <a:endParaRPr lang="en-US" altLang="zh-CN" sz="2800" dirty="0">
              <a:solidFill>
                <a:schemeClr val="bg1"/>
              </a:solidFill>
              <a:latin typeface="微软雅黑" panose="020B0503020204020204" pitchFamily="34" charset="-122"/>
              <a:ea typeface="微软雅黑" panose="020B0503020204020204" pitchFamily="34" charset="-122"/>
            </a:endParaRPr>
          </a:p>
        </p:txBody>
      </p:sp>
      <p:pic>
        <p:nvPicPr>
          <p:cNvPr id="11" name="图片 1">
            <a:extLst>
              <a:ext uri="{FF2B5EF4-FFF2-40B4-BE49-F238E27FC236}">
                <a16:creationId xmlns:a16="http://schemas.microsoft.com/office/drawing/2014/main" id="{319CD2FA-D599-4ADE-AE36-A9F501BE61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2884" y="1179188"/>
            <a:ext cx="2255552" cy="1283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
            <a:extLst>
              <a:ext uri="{FF2B5EF4-FFF2-40B4-BE49-F238E27FC236}">
                <a16:creationId xmlns:a16="http://schemas.microsoft.com/office/drawing/2014/main" id="{ACAF5F79-DF8E-43F1-99FE-794D668A8B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07400" y="1400330"/>
            <a:ext cx="21082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3" name="表格 12">
            <a:extLst>
              <a:ext uri="{FF2B5EF4-FFF2-40B4-BE49-F238E27FC236}">
                <a16:creationId xmlns:a16="http://schemas.microsoft.com/office/drawing/2014/main" id="{9F075FA4-0CAD-4A28-B0B2-12D2785550A2}"/>
              </a:ext>
            </a:extLst>
          </p:cNvPr>
          <p:cNvGraphicFramePr>
            <a:graphicFrameLocks noGrp="1"/>
          </p:cNvGraphicFramePr>
          <p:nvPr>
            <p:extLst>
              <p:ext uri="{D42A27DB-BD31-4B8C-83A1-F6EECF244321}">
                <p14:modId xmlns:p14="http://schemas.microsoft.com/office/powerpoint/2010/main" val="2868111066"/>
              </p:ext>
            </p:extLst>
          </p:nvPr>
        </p:nvGraphicFramePr>
        <p:xfrm>
          <a:off x="843949" y="3111035"/>
          <a:ext cx="9928555" cy="2758540"/>
        </p:xfrm>
        <a:graphic>
          <a:graphicData uri="http://schemas.openxmlformats.org/drawingml/2006/table">
            <a:tbl>
              <a:tblPr firstRow="1" bandRow="1">
                <a:tableStyleId>{5C22544A-7EE6-4342-B048-85BDC9FD1C3A}</a:tableStyleId>
              </a:tblPr>
              <a:tblGrid>
                <a:gridCol w="1860110">
                  <a:extLst>
                    <a:ext uri="{9D8B030D-6E8A-4147-A177-3AD203B41FA5}">
                      <a16:colId xmlns:a16="http://schemas.microsoft.com/office/drawing/2014/main" val="2435206807"/>
                    </a:ext>
                  </a:extLst>
                </a:gridCol>
                <a:gridCol w="1540360">
                  <a:extLst>
                    <a:ext uri="{9D8B030D-6E8A-4147-A177-3AD203B41FA5}">
                      <a16:colId xmlns:a16="http://schemas.microsoft.com/office/drawing/2014/main" val="332966598"/>
                    </a:ext>
                  </a:extLst>
                </a:gridCol>
                <a:gridCol w="1540360">
                  <a:extLst>
                    <a:ext uri="{9D8B030D-6E8A-4147-A177-3AD203B41FA5}">
                      <a16:colId xmlns:a16="http://schemas.microsoft.com/office/drawing/2014/main" val="3814836514"/>
                    </a:ext>
                  </a:extLst>
                </a:gridCol>
                <a:gridCol w="2607352">
                  <a:extLst>
                    <a:ext uri="{9D8B030D-6E8A-4147-A177-3AD203B41FA5}">
                      <a16:colId xmlns:a16="http://schemas.microsoft.com/office/drawing/2014/main" val="3828187693"/>
                    </a:ext>
                  </a:extLst>
                </a:gridCol>
                <a:gridCol w="2380373">
                  <a:extLst>
                    <a:ext uri="{9D8B030D-6E8A-4147-A177-3AD203B41FA5}">
                      <a16:colId xmlns:a16="http://schemas.microsoft.com/office/drawing/2014/main" val="2531575680"/>
                    </a:ext>
                  </a:extLst>
                </a:gridCol>
              </a:tblGrid>
              <a:tr h="551708">
                <a:tc>
                  <a:txBody>
                    <a:bodyPr/>
                    <a:lstStyle/>
                    <a:p>
                      <a:r>
                        <a:rPr lang="en-US" altLang="zh-CN" sz="2800" dirty="0"/>
                        <a:t>PIN</a:t>
                      </a:r>
                      <a:r>
                        <a:rPr lang="zh-CN" altLang="en-US" sz="2800" dirty="0"/>
                        <a:t>脚</a:t>
                      </a:r>
                    </a:p>
                  </a:txBody>
                  <a:tcPr/>
                </a:tc>
                <a:tc>
                  <a:txBody>
                    <a:bodyPr/>
                    <a:lstStyle/>
                    <a:p>
                      <a:r>
                        <a:rPr lang="zh-CN" altLang="en-US" sz="2800" dirty="0"/>
                        <a:t>定义</a:t>
                      </a:r>
                    </a:p>
                  </a:txBody>
                  <a:tcPr/>
                </a:tc>
                <a:tc>
                  <a:txBody>
                    <a:bodyPr/>
                    <a:lstStyle/>
                    <a:p>
                      <a:r>
                        <a:rPr lang="zh-CN" altLang="en-US" sz="2800" dirty="0"/>
                        <a:t>类型</a:t>
                      </a:r>
                    </a:p>
                  </a:txBody>
                  <a:tcPr/>
                </a:tc>
                <a:tc>
                  <a:txBody>
                    <a:bodyPr/>
                    <a:lstStyle/>
                    <a:p>
                      <a:r>
                        <a:rPr lang="zh-CN" altLang="en-US" sz="2800" dirty="0"/>
                        <a:t>功能</a:t>
                      </a:r>
                    </a:p>
                  </a:txBody>
                  <a:tcPr/>
                </a:tc>
                <a:tc>
                  <a:txBody>
                    <a:bodyPr/>
                    <a:lstStyle/>
                    <a:p>
                      <a:r>
                        <a:rPr lang="en-US" altLang="zh-CN" sz="2800" dirty="0"/>
                        <a:t>PIN</a:t>
                      </a:r>
                      <a:r>
                        <a:rPr lang="zh-CN" altLang="en-US" sz="2800" dirty="0"/>
                        <a:t>脚</a:t>
                      </a:r>
                    </a:p>
                  </a:txBody>
                  <a:tcPr/>
                </a:tc>
                <a:extLst>
                  <a:ext uri="{0D108BD9-81ED-4DB2-BD59-A6C34878D82A}">
                    <a16:rowId xmlns:a16="http://schemas.microsoft.com/office/drawing/2014/main" val="1956405727"/>
                  </a:ext>
                </a:extLst>
              </a:tr>
              <a:tr h="551708">
                <a:tc>
                  <a:txBody>
                    <a:bodyPr/>
                    <a:lstStyle/>
                    <a:p>
                      <a:r>
                        <a:rPr lang="en-US" altLang="zh-CN" sz="2800" dirty="0"/>
                        <a:t>3</a:t>
                      </a:r>
                      <a:endParaRPr lang="zh-CN" altLang="en-US" sz="2800" dirty="0"/>
                    </a:p>
                  </a:txBody>
                  <a:tcPr/>
                </a:tc>
                <a:tc>
                  <a:txBody>
                    <a:bodyPr/>
                    <a:lstStyle/>
                    <a:p>
                      <a:r>
                        <a:rPr lang="en-US" altLang="zh-CN" sz="2800" dirty="0"/>
                        <a:t>VCC</a:t>
                      </a:r>
                      <a:endParaRPr lang="zh-CN" altLang="en-US" sz="2800" dirty="0"/>
                    </a:p>
                  </a:txBody>
                  <a:tcPr/>
                </a:tc>
                <a:tc>
                  <a:txBody>
                    <a:bodyPr/>
                    <a:lstStyle/>
                    <a:p>
                      <a:r>
                        <a:rPr lang="en-US" altLang="zh-CN" sz="2800" dirty="0"/>
                        <a:t>P</a:t>
                      </a:r>
                      <a:endParaRPr lang="zh-CN" altLang="en-US" sz="2800" dirty="0"/>
                    </a:p>
                  </a:txBody>
                  <a:tcPr/>
                </a:tc>
                <a:tc>
                  <a:txBody>
                    <a:bodyPr/>
                    <a:lstStyle/>
                    <a:p>
                      <a:r>
                        <a:rPr lang="zh-CN" altLang="en-US" sz="2800" dirty="0"/>
                        <a:t>电源＋</a:t>
                      </a:r>
                      <a:r>
                        <a:rPr lang="en-US" altLang="zh-CN" sz="2800" dirty="0"/>
                        <a:t>5V</a:t>
                      </a:r>
                      <a:endParaRPr lang="zh-CN" altLang="en-US" sz="2800" dirty="0"/>
                    </a:p>
                  </a:txBody>
                  <a:tcPr/>
                </a:tc>
                <a:tc>
                  <a:txBody>
                    <a:bodyPr/>
                    <a:lstStyle/>
                    <a:p>
                      <a:r>
                        <a:rPr lang="en-US" altLang="zh-CN" sz="2800" dirty="0"/>
                        <a:t>1</a:t>
                      </a:r>
                      <a:endParaRPr lang="zh-CN" altLang="en-US" sz="2800" dirty="0"/>
                    </a:p>
                  </a:txBody>
                  <a:tcPr/>
                </a:tc>
                <a:extLst>
                  <a:ext uri="{0D108BD9-81ED-4DB2-BD59-A6C34878D82A}">
                    <a16:rowId xmlns:a16="http://schemas.microsoft.com/office/drawing/2014/main" val="3020431766"/>
                  </a:ext>
                </a:extLst>
              </a:tr>
              <a:tr h="551708">
                <a:tc>
                  <a:txBody>
                    <a:bodyPr/>
                    <a:lstStyle/>
                    <a:p>
                      <a:r>
                        <a:rPr lang="en-US" altLang="zh-CN" sz="2800" dirty="0"/>
                        <a:t>8</a:t>
                      </a:r>
                      <a:endParaRPr lang="zh-CN" altLang="en-US" sz="2800" dirty="0"/>
                    </a:p>
                  </a:txBody>
                  <a:tcPr/>
                </a:tc>
                <a:tc>
                  <a:txBody>
                    <a:bodyPr/>
                    <a:lstStyle/>
                    <a:p>
                      <a:r>
                        <a:rPr lang="en-US" altLang="zh-CN" sz="2800" dirty="0"/>
                        <a:t>GND</a:t>
                      </a:r>
                      <a:endParaRPr lang="zh-CN" altLang="en-US" sz="2800" dirty="0"/>
                    </a:p>
                  </a:txBody>
                  <a:tcPr/>
                </a:tc>
                <a:tc>
                  <a:txBody>
                    <a:bodyPr/>
                    <a:lstStyle/>
                    <a:p>
                      <a:r>
                        <a:rPr lang="en-US" altLang="zh-CN" sz="2800" dirty="0"/>
                        <a:t>P</a:t>
                      </a:r>
                      <a:endParaRPr lang="zh-CN" altLang="en-US" sz="2800" dirty="0"/>
                    </a:p>
                  </a:txBody>
                  <a:tcPr/>
                </a:tc>
                <a:tc>
                  <a:txBody>
                    <a:bodyPr/>
                    <a:lstStyle/>
                    <a:p>
                      <a:r>
                        <a:rPr lang="zh-CN" altLang="en-US" sz="2800" dirty="0"/>
                        <a:t>地</a:t>
                      </a:r>
                    </a:p>
                  </a:txBody>
                  <a:tcPr/>
                </a:tc>
                <a:tc>
                  <a:txBody>
                    <a:bodyPr/>
                    <a:lstStyle/>
                    <a:p>
                      <a:r>
                        <a:rPr lang="en-US" altLang="zh-CN" sz="2800" dirty="0"/>
                        <a:t>4</a:t>
                      </a:r>
                      <a:endParaRPr lang="zh-CN" altLang="en-US" sz="2800" dirty="0"/>
                    </a:p>
                  </a:txBody>
                  <a:tcPr/>
                </a:tc>
                <a:extLst>
                  <a:ext uri="{0D108BD9-81ED-4DB2-BD59-A6C34878D82A}">
                    <a16:rowId xmlns:a16="http://schemas.microsoft.com/office/drawing/2014/main" val="1871088949"/>
                  </a:ext>
                </a:extLst>
              </a:tr>
              <a:tr h="551708">
                <a:tc>
                  <a:txBody>
                    <a:bodyPr/>
                    <a:lstStyle/>
                    <a:p>
                      <a:r>
                        <a:rPr lang="en-US" altLang="zh-CN" sz="2800" dirty="0"/>
                        <a:t>9</a:t>
                      </a:r>
                      <a:endParaRPr lang="zh-CN" altLang="en-US" sz="2800" dirty="0"/>
                    </a:p>
                  </a:txBody>
                  <a:tcPr/>
                </a:tc>
                <a:tc>
                  <a:txBody>
                    <a:bodyPr/>
                    <a:lstStyle/>
                    <a:p>
                      <a:r>
                        <a:rPr lang="en-US" altLang="zh-CN" sz="2800" dirty="0"/>
                        <a:t>D</a:t>
                      </a:r>
                      <a:r>
                        <a:rPr lang="zh-CN" altLang="en-US" sz="2800" dirty="0"/>
                        <a:t>－</a:t>
                      </a:r>
                    </a:p>
                  </a:txBody>
                  <a:tcPr/>
                </a:tc>
                <a:tc>
                  <a:txBody>
                    <a:bodyPr/>
                    <a:lstStyle/>
                    <a:p>
                      <a:r>
                        <a:rPr lang="en-US" altLang="zh-CN" sz="2800" dirty="0"/>
                        <a:t>I/O</a:t>
                      </a:r>
                      <a:endParaRPr lang="zh-CN" altLang="en-US" sz="2800" dirty="0"/>
                    </a:p>
                  </a:txBody>
                  <a:tcPr/>
                </a:tc>
                <a:tc>
                  <a:txBody>
                    <a:bodyPr/>
                    <a:lstStyle/>
                    <a:p>
                      <a:r>
                        <a:rPr lang="zh-CN" altLang="en-US" sz="2800" dirty="0"/>
                        <a:t>数据－</a:t>
                      </a:r>
                    </a:p>
                  </a:txBody>
                  <a:tcPr/>
                </a:tc>
                <a:tc>
                  <a:txBody>
                    <a:bodyPr/>
                    <a:lstStyle/>
                    <a:p>
                      <a:r>
                        <a:rPr lang="en-US" altLang="zh-CN" sz="2800" dirty="0"/>
                        <a:t>2</a:t>
                      </a:r>
                      <a:endParaRPr lang="zh-CN" altLang="en-US" sz="2800" dirty="0"/>
                    </a:p>
                  </a:txBody>
                  <a:tcPr/>
                </a:tc>
                <a:extLst>
                  <a:ext uri="{0D108BD9-81ED-4DB2-BD59-A6C34878D82A}">
                    <a16:rowId xmlns:a16="http://schemas.microsoft.com/office/drawing/2014/main" val="192981673"/>
                  </a:ext>
                </a:extLst>
              </a:tr>
              <a:tr h="551708">
                <a:tc>
                  <a:txBody>
                    <a:bodyPr/>
                    <a:lstStyle/>
                    <a:p>
                      <a:r>
                        <a:rPr lang="en-US" altLang="zh-CN" sz="2800" dirty="0"/>
                        <a:t>10</a:t>
                      </a:r>
                      <a:endParaRPr lang="zh-CN" altLang="en-US" sz="2800" dirty="0"/>
                    </a:p>
                  </a:txBody>
                  <a:tcPr/>
                </a:tc>
                <a:tc>
                  <a:txBody>
                    <a:bodyPr/>
                    <a:lstStyle/>
                    <a:p>
                      <a:r>
                        <a:rPr lang="en-US" altLang="zh-CN" sz="2800" dirty="0"/>
                        <a:t>D</a:t>
                      </a:r>
                      <a:r>
                        <a:rPr lang="zh-CN" altLang="en-US" sz="28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dirty="0"/>
                        <a:t>I/O</a:t>
                      </a:r>
                      <a:endParaRPr lang="zh-CN" altLang="en-US" sz="2800" dirty="0"/>
                    </a:p>
                  </a:txBody>
                  <a:tcPr/>
                </a:tc>
                <a:tc>
                  <a:txBody>
                    <a:bodyPr/>
                    <a:lstStyle/>
                    <a:p>
                      <a:r>
                        <a:rPr lang="zh-CN" altLang="en-US" sz="2800" dirty="0"/>
                        <a:t>数据＋</a:t>
                      </a:r>
                    </a:p>
                  </a:txBody>
                  <a:tcPr/>
                </a:tc>
                <a:tc>
                  <a:txBody>
                    <a:bodyPr/>
                    <a:lstStyle/>
                    <a:p>
                      <a:r>
                        <a:rPr lang="en-US" altLang="zh-CN" sz="2800" dirty="0"/>
                        <a:t>3</a:t>
                      </a:r>
                      <a:endParaRPr lang="zh-CN" altLang="en-US" sz="2800" dirty="0"/>
                    </a:p>
                  </a:txBody>
                  <a:tcPr/>
                </a:tc>
                <a:extLst>
                  <a:ext uri="{0D108BD9-81ED-4DB2-BD59-A6C34878D82A}">
                    <a16:rowId xmlns:a16="http://schemas.microsoft.com/office/drawing/2014/main" val="815540237"/>
                  </a:ext>
                </a:extLst>
              </a:tr>
            </a:tbl>
          </a:graphicData>
        </a:graphic>
      </p:graphicFrame>
    </p:spTree>
    <p:extLst>
      <p:ext uri="{BB962C8B-B14F-4D97-AF65-F5344CB8AC3E}">
        <p14:creationId xmlns:p14="http://schemas.microsoft.com/office/powerpoint/2010/main" val="23839328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749300" y="2130426"/>
            <a:ext cx="10363200" cy="1470025"/>
          </a:xfrm>
        </p:spPr>
        <p:txBody>
          <a:bodyPr/>
          <a:lstStyle/>
          <a:p>
            <a:pPr algn="ctr"/>
            <a:r>
              <a:rPr lang="en-US" altLang="zh-CN" sz="9600" b="1" i="1" dirty="0">
                <a:solidFill>
                  <a:srgbClr val="2653E7"/>
                </a:solidFill>
                <a:latin typeface="+mn-lt"/>
              </a:rPr>
              <a:t>THANKS!</a:t>
            </a:r>
            <a:endParaRPr lang="zh-CN" altLang="en-US" sz="9600" b="1" i="1" dirty="0">
              <a:solidFill>
                <a:srgbClr val="2653E7"/>
              </a:solidFill>
              <a:latin typeface="+mn-lt"/>
            </a:endParaRPr>
          </a:p>
        </p:txBody>
      </p:sp>
      <p:sp>
        <p:nvSpPr>
          <p:cNvPr id="3" name="矩形 2"/>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1"/>
          <p:cNvSpPr txBox="1">
            <a:spLocks/>
          </p:cNvSpPr>
          <p:nvPr/>
        </p:nvSpPr>
        <p:spPr>
          <a:xfrm>
            <a:off x="278454" y="6142630"/>
            <a:ext cx="11397200" cy="807635"/>
          </a:xfrm>
          <a:prstGeom prst="rect">
            <a:avLst/>
          </a:prstGeom>
        </p:spPr>
        <p:txBody>
          <a:bodyPr/>
          <a:lstStyle/>
          <a:p>
            <a:pPr marL="0" marR="0" lvl="0" indent="0" algn="l" defTabSz="457246" rtl="0" eaLnBrk="1" fontAlgn="auto" latinLnBrk="0" hangingPunct="1">
              <a:lnSpc>
                <a:spcPct val="90000"/>
              </a:lnSpc>
              <a:spcBef>
                <a:spcPct val="0"/>
              </a:spcBef>
              <a:spcAft>
                <a:spcPts val="0"/>
              </a:spcAft>
              <a:buClrTx/>
              <a:buSzTx/>
              <a:buFontTx/>
              <a:buNone/>
              <a:tabLst/>
              <a:defRPr/>
            </a:pPr>
            <a:r>
              <a:rPr kumimoji="0" lang="zh-CN" altLang="en-US" sz="3200" b="1" i="0" u="none" strike="noStrike" kern="1200" cap="none" spc="0" normalizeH="0" baseline="0" noProof="0" dirty="0">
                <a:ln>
                  <a:noFill/>
                </a:ln>
                <a:solidFill>
                  <a:schemeClr val="accent5"/>
                </a:solidFill>
                <a:effectLst/>
                <a:uLnTx/>
                <a:uFillTx/>
                <a:latin typeface="微软雅黑" pitchFamily="34" charset="-122"/>
                <a:ea typeface="微软雅黑" pitchFamily="34" charset="-122"/>
                <a:cs typeface="+mj-cs"/>
              </a:rPr>
              <a:t>手机过闸业务概述</a:t>
            </a:r>
          </a:p>
        </p:txBody>
      </p:sp>
      <p:cxnSp>
        <p:nvCxnSpPr>
          <p:cNvPr id="42" name="直接连接符 41"/>
          <p:cNvCxnSpPr/>
          <p:nvPr/>
        </p:nvCxnSpPr>
        <p:spPr>
          <a:xfrm>
            <a:off x="397940" y="981265"/>
            <a:ext cx="11020131"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43" name="矩形 42">
            <a:extLst>
              <a:ext uri="{FF2B5EF4-FFF2-40B4-BE49-F238E27FC236}">
                <a16:creationId xmlns:a16="http://schemas.microsoft.com/office/drawing/2014/main" id="{6FC86030-E096-4F6F-8814-00E6AD1211A1}"/>
              </a:ext>
            </a:extLst>
          </p:cNvPr>
          <p:cNvSpPr/>
          <p:nvPr/>
        </p:nvSpPr>
        <p:spPr>
          <a:xfrm>
            <a:off x="278454" y="1195648"/>
            <a:ext cx="11504243" cy="553865"/>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r>
              <a:rPr lang="zh-CN" altLang="en-US" sz="2400" b="1" dirty="0">
                <a:solidFill>
                  <a:schemeClr val="bg1"/>
                </a:solidFill>
              </a:rPr>
              <a:t>双离线：支持闸机与</a:t>
            </a:r>
            <a:r>
              <a:rPr lang="en-US" altLang="zh-CN" sz="2400" b="1" dirty="0">
                <a:solidFill>
                  <a:schemeClr val="bg1"/>
                </a:solidFill>
              </a:rPr>
              <a:t>AFC</a:t>
            </a:r>
            <a:r>
              <a:rPr lang="zh-CN" altLang="en-US" sz="2400" b="1" dirty="0">
                <a:solidFill>
                  <a:schemeClr val="bg1"/>
                </a:solidFill>
              </a:rPr>
              <a:t>网络连接断开、手机同时离线的情况下二维码过闸</a:t>
            </a:r>
          </a:p>
        </p:txBody>
      </p:sp>
      <p:sp>
        <p:nvSpPr>
          <p:cNvPr id="44" name="矩形 43"/>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45" name="Rectangle 6"/>
          <p:cNvSpPr>
            <a:spLocks noChangeArrowheads="1"/>
          </p:cNvSpPr>
          <p:nvPr/>
        </p:nvSpPr>
        <p:spPr bwMode="auto">
          <a:xfrm>
            <a:off x="203200" y="199066"/>
            <a:ext cx="6100851" cy="781302"/>
          </a:xfrm>
          <a:prstGeom prst="rect">
            <a:avLst/>
          </a:prstGeom>
          <a:solidFill>
            <a:srgbClr val="4688E2"/>
          </a:solidFill>
          <a:ln w="9525">
            <a:noFill/>
            <a:miter lim="800000"/>
            <a:headEnd/>
            <a:tailEnd/>
          </a:ln>
          <a:effectLst/>
        </p:spPr>
        <p:txBody>
          <a:bodyPr lIns="122767" tIns="61384" rIns="122767" bIns="61384" anchor="ctr"/>
          <a:lstStyle/>
          <a:p>
            <a:pPr>
              <a:lnSpc>
                <a:spcPct val="150000"/>
              </a:lnSpc>
              <a:spcBef>
                <a:spcPct val="20000"/>
              </a:spcBef>
            </a:pPr>
            <a:r>
              <a:rPr lang="zh-CN" altLang="en-US" sz="2800" dirty="0">
                <a:solidFill>
                  <a:schemeClr val="bg1"/>
                </a:solidFill>
                <a:latin typeface="微软雅黑" panose="020B0503020204020204" pitchFamily="34" charset="-122"/>
                <a:ea typeface="微软雅黑" panose="020B0503020204020204" pitchFamily="34" charset="-122"/>
              </a:rPr>
              <a:t>定义概述</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46" name="矩形 45">
            <a:extLst>
              <a:ext uri="{FF2B5EF4-FFF2-40B4-BE49-F238E27FC236}">
                <a16:creationId xmlns:a16="http://schemas.microsoft.com/office/drawing/2014/main" id="{38ABA0E2-7B73-43CB-9EA6-FC6BA2C749B1}"/>
              </a:ext>
            </a:extLst>
          </p:cNvPr>
          <p:cNvSpPr/>
          <p:nvPr/>
        </p:nvSpPr>
        <p:spPr>
          <a:xfrm>
            <a:off x="278452" y="2217179"/>
            <a:ext cx="11504245" cy="1219983"/>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r>
              <a:rPr lang="zh-CN" altLang="en-US" sz="2400" b="1" dirty="0">
                <a:solidFill>
                  <a:schemeClr val="bg1"/>
                </a:solidFill>
              </a:rPr>
              <a:t>多元化支付平台：部署于业主机房的，实现</a:t>
            </a:r>
            <a:r>
              <a:rPr lang="en-US" altLang="zh-CN" sz="2400" b="1" dirty="0">
                <a:solidFill>
                  <a:schemeClr val="bg1"/>
                </a:solidFill>
              </a:rPr>
              <a:t>AFC</a:t>
            </a:r>
            <a:r>
              <a:rPr lang="zh-CN" altLang="en-US" sz="2400" b="1" dirty="0">
                <a:solidFill>
                  <a:schemeClr val="bg1"/>
                </a:solidFill>
              </a:rPr>
              <a:t>网络与外部网络之间的安全访问，具有交易存储、报表分析、平台对账等功能，负责接收、转发终端设备的电子票务交易数据的私有云平台</a:t>
            </a:r>
          </a:p>
        </p:txBody>
      </p:sp>
      <p:sp>
        <p:nvSpPr>
          <p:cNvPr id="47" name="矩形 46">
            <a:extLst>
              <a:ext uri="{FF2B5EF4-FFF2-40B4-BE49-F238E27FC236}">
                <a16:creationId xmlns:a16="http://schemas.microsoft.com/office/drawing/2014/main" id="{631D0799-94C7-43C4-B8D2-37132312BABF}"/>
              </a:ext>
            </a:extLst>
          </p:cNvPr>
          <p:cNvSpPr/>
          <p:nvPr/>
        </p:nvSpPr>
        <p:spPr>
          <a:xfrm>
            <a:off x="278454" y="3904828"/>
            <a:ext cx="11504243" cy="1333439"/>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r>
              <a:rPr lang="zh-CN" altLang="en-US" sz="2400" b="1" dirty="0">
                <a:solidFill>
                  <a:schemeClr val="bg1"/>
                </a:solidFill>
              </a:rPr>
              <a:t>信用兜底：对二维码票卡产生的非正常交易，由</a:t>
            </a:r>
            <a:r>
              <a:rPr lang="en-US" altLang="zh-CN" sz="2400" b="1" dirty="0">
                <a:solidFill>
                  <a:schemeClr val="bg1"/>
                </a:solidFill>
              </a:rPr>
              <a:t>APP</a:t>
            </a:r>
            <a:r>
              <a:rPr lang="zh-CN" altLang="en-US" sz="2400" b="1" dirty="0">
                <a:solidFill>
                  <a:schemeClr val="bg1"/>
                </a:solidFill>
              </a:rPr>
              <a:t>运营方先行支付给业主，再由</a:t>
            </a:r>
            <a:r>
              <a:rPr lang="en-US" altLang="zh-CN" sz="2400" b="1" dirty="0">
                <a:solidFill>
                  <a:schemeClr val="bg1"/>
                </a:solidFill>
              </a:rPr>
              <a:t>APP</a:t>
            </a:r>
            <a:r>
              <a:rPr lang="zh-CN" altLang="en-US" sz="2400" b="1" dirty="0">
                <a:solidFill>
                  <a:schemeClr val="bg1"/>
                </a:solidFill>
              </a:rPr>
              <a:t>运营方向用户追诉，如果用户出现拒付等非正常情况，由</a:t>
            </a:r>
            <a:r>
              <a:rPr lang="en-US" altLang="zh-CN" sz="2400" b="1" dirty="0">
                <a:solidFill>
                  <a:schemeClr val="bg1"/>
                </a:solidFill>
              </a:rPr>
              <a:t>APP</a:t>
            </a:r>
            <a:r>
              <a:rPr lang="zh-CN" altLang="en-US" sz="2400" b="1" dirty="0">
                <a:solidFill>
                  <a:schemeClr val="bg1"/>
                </a:solidFill>
              </a:rPr>
              <a:t>运营方根据业务协议进行降权、信用降级、加入黑名单、账户禁用、通知芝麻信用等处理措施</a:t>
            </a:r>
          </a:p>
        </p:txBody>
      </p:sp>
    </p:spTree>
    <p:extLst>
      <p:ext uri="{BB962C8B-B14F-4D97-AF65-F5344CB8AC3E}">
        <p14:creationId xmlns:p14="http://schemas.microsoft.com/office/powerpoint/2010/main" val="840924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1"/>
          <p:cNvSpPr txBox="1">
            <a:spLocks/>
          </p:cNvSpPr>
          <p:nvPr/>
        </p:nvSpPr>
        <p:spPr>
          <a:xfrm>
            <a:off x="278454" y="6142630"/>
            <a:ext cx="11397200" cy="807635"/>
          </a:xfrm>
          <a:prstGeom prst="rect">
            <a:avLst/>
          </a:prstGeom>
        </p:spPr>
        <p:txBody>
          <a:bodyPr/>
          <a:lstStyle/>
          <a:p>
            <a:pPr marL="0" marR="0" lvl="0" indent="0" algn="l" defTabSz="457246" rtl="0" eaLnBrk="1" fontAlgn="auto" latinLnBrk="0" hangingPunct="1">
              <a:lnSpc>
                <a:spcPct val="90000"/>
              </a:lnSpc>
              <a:spcBef>
                <a:spcPct val="0"/>
              </a:spcBef>
              <a:spcAft>
                <a:spcPts val="0"/>
              </a:spcAft>
              <a:buClrTx/>
              <a:buSzTx/>
              <a:buFontTx/>
              <a:buNone/>
              <a:tabLst/>
              <a:defRPr/>
            </a:pPr>
            <a:r>
              <a:rPr kumimoji="0" lang="zh-CN" altLang="en-US" sz="3200" b="1" i="0" u="none" strike="noStrike" kern="1200" cap="none" spc="0" normalizeH="0" baseline="0" noProof="0" dirty="0">
                <a:ln>
                  <a:noFill/>
                </a:ln>
                <a:solidFill>
                  <a:schemeClr val="accent5"/>
                </a:solidFill>
                <a:effectLst/>
                <a:uLnTx/>
                <a:uFillTx/>
                <a:latin typeface="微软雅黑" pitchFamily="34" charset="-122"/>
                <a:ea typeface="微软雅黑" pitchFamily="34" charset="-122"/>
                <a:cs typeface="+mj-cs"/>
              </a:rPr>
              <a:t>手机过闸业务概述</a:t>
            </a:r>
          </a:p>
        </p:txBody>
      </p:sp>
      <p:cxnSp>
        <p:nvCxnSpPr>
          <p:cNvPr id="42" name="直接连接符 41"/>
          <p:cNvCxnSpPr/>
          <p:nvPr/>
        </p:nvCxnSpPr>
        <p:spPr>
          <a:xfrm>
            <a:off x="397940" y="981265"/>
            <a:ext cx="11020131"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43" name="矩形 42">
            <a:extLst>
              <a:ext uri="{FF2B5EF4-FFF2-40B4-BE49-F238E27FC236}">
                <a16:creationId xmlns:a16="http://schemas.microsoft.com/office/drawing/2014/main" id="{6FC86030-E096-4F6F-8814-00E6AD1211A1}"/>
              </a:ext>
            </a:extLst>
          </p:cNvPr>
          <p:cNvSpPr/>
          <p:nvPr/>
        </p:nvSpPr>
        <p:spPr>
          <a:xfrm>
            <a:off x="278456" y="3226313"/>
            <a:ext cx="11504243" cy="553865"/>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r>
              <a:rPr lang="zh-CN" altLang="en-US" sz="2400" b="1" dirty="0">
                <a:solidFill>
                  <a:schemeClr val="bg1"/>
                </a:solidFill>
              </a:rPr>
              <a:t>乘客轨迹可追溯，为事后调查提供基础数据</a:t>
            </a:r>
          </a:p>
        </p:txBody>
      </p:sp>
      <p:sp>
        <p:nvSpPr>
          <p:cNvPr id="44" name="矩形 43"/>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45" name="Rectangle 6"/>
          <p:cNvSpPr>
            <a:spLocks noChangeArrowheads="1"/>
          </p:cNvSpPr>
          <p:nvPr/>
        </p:nvSpPr>
        <p:spPr bwMode="auto">
          <a:xfrm>
            <a:off x="203200" y="155521"/>
            <a:ext cx="6100851" cy="781302"/>
          </a:xfrm>
          <a:prstGeom prst="rect">
            <a:avLst/>
          </a:prstGeom>
          <a:solidFill>
            <a:srgbClr val="4688E2"/>
          </a:solidFill>
          <a:ln w="9525">
            <a:noFill/>
            <a:miter lim="800000"/>
            <a:headEnd/>
            <a:tailEnd/>
          </a:ln>
          <a:effectLst/>
        </p:spPr>
        <p:txBody>
          <a:bodyPr lIns="122767" tIns="61384" rIns="122767" bIns="61384" anchor="ctr"/>
          <a:lstStyle/>
          <a:p>
            <a:pPr>
              <a:lnSpc>
                <a:spcPct val="150000"/>
              </a:lnSpc>
              <a:spcBef>
                <a:spcPct val="20000"/>
              </a:spcBef>
            </a:pPr>
            <a:r>
              <a:rPr lang="zh-CN" altLang="en-US" sz="2800" dirty="0">
                <a:solidFill>
                  <a:schemeClr val="bg1"/>
                </a:solidFill>
                <a:latin typeface="微软雅黑" panose="020B0503020204020204" pitchFamily="34" charset="-122"/>
                <a:ea typeface="微软雅黑" panose="020B0503020204020204" pitchFamily="34" charset="-122"/>
              </a:rPr>
              <a:t>实名制</a:t>
            </a:r>
            <a:r>
              <a:rPr lang="en-US" altLang="zh-CN" sz="2800" dirty="0">
                <a:solidFill>
                  <a:schemeClr val="bg1"/>
                </a:solidFill>
                <a:latin typeface="微软雅黑" panose="020B0503020204020204" pitchFamily="34" charset="-122"/>
                <a:ea typeface="微软雅黑" panose="020B0503020204020204" pitchFamily="34" charset="-122"/>
              </a:rPr>
              <a:t>-</a:t>
            </a:r>
            <a:r>
              <a:rPr lang="zh-CN" altLang="en-US" sz="2800" dirty="0">
                <a:solidFill>
                  <a:schemeClr val="bg1"/>
                </a:solidFill>
                <a:latin typeface="微软雅黑" panose="020B0503020204020204" pitchFamily="34" charset="-122"/>
                <a:ea typeface="微软雅黑" panose="020B0503020204020204" pitchFamily="34" charset="-122"/>
              </a:rPr>
              <a:t>安全保障</a:t>
            </a:r>
            <a:endParaRPr lang="en-US" altLang="zh-CN" sz="2800" dirty="0">
              <a:solidFill>
                <a:schemeClr val="bg1"/>
              </a:solidFill>
              <a:latin typeface="微软雅黑" panose="020B0503020204020204" pitchFamily="34" charset="-122"/>
              <a:ea typeface="微软雅黑" panose="020B0503020204020204" pitchFamily="34" charset="-122"/>
            </a:endParaRPr>
          </a:p>
        </p:txBody>
      </p:sp>
      <p:sp>
        <p:nvSpPr>
          <p:cNvPr id="46" name="矩形 45">
            <a:extLst>
              <a:ext uri="{FF2B5EF4-FFF2-40B4-BE49-F238E27FC236}">
                <a16:creationId xmlns:a16="http://schemas.microsoft.com/office/drawing/2014/main" id="{38ABA0E2-7B73-43CB-9EA6-FC6BA2C749B1}"/>
              </a:ext>
            </a:extLst>
          </p:cNvPr>
          <p:cNvSpPr/>
          <p:nvPr/>
        </p:nvSpPr>
        <p:spPr>
          <a:xfrm>
            <a:off x="278456" y="2099661"/>
            <a:ext cx="11504245" cy="639082"/>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r>
              <a:rPr lang="zh-CN" altLang="en-US" sz="2400" b="1" dirty="0">
                <a:solidFill>
                  <a:schemeClr val="bg1"/>
                </a:solidFill>
              </a:rPr>
              <a:t>可预置危险乘客名单，实时报警，提前扼杀潜在风险</a:t>
            </a:r>
          </a:p>
        </p:txBody>
      </p:sp>
      <p:sp>
        <p:nvSpPr>
          <p:cNvPr id="47" name="矩形 46">
            <a:extLst>
              <a:ext uri="{FF2B5EF4-FFF2-40B4-BE49-F238E27FC236}">
                <a16:creationId xmlns:a16="http://schemas.microsoft.com/office/drawing/2014/main" id="{631D0799-94C7-43C4-B8D2-37132312BABF}"/>
              </a:ext>
            </a:extLst>
          </p:cNvPr>
          <p:cNvSpPr/>
          <p:nvPr/>
        </p:nvSpPr>
        <p:spPr>
          <a:xfrm>
            <a:off x="278454" y="4355845"/>
            <a:ext cx="11504243" cy="590734"/>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r>
              <a:rPr lang="zh-CN" altLang="en-US" sz="2400" b="1" dirty="0">
                <a:solidFill>
                  <a:schemeClr val="bg1"/>
                </a:solidFill>
              </a:rPr>
              <a:t>为后续接入人脸识别打下基础，持续保持威慑</a:t>
            </a:r>
          </a:p>
        </p:txBody>
      </p:sp>
      <p:sp>
        <p:nvSpPr>
          <p:cNvPr id="9" name="矩形 8">
            <a:extLst>
              <a:ext uri="{FF2B5EF4-FFF2-40B4-BE49-F238E27FC236}">
                <a16:creationId xmlns:a16="http://schemas.microsoft.com/office/drawing/2014/main" id="{9BB9E630-D584-4B98-9DF2-0AF6DBDF43C9}"/>
              </a:ext>
            </a:extLst>
          </p:cNvPr>
          <p:cNvSpPr/>
          <p:nvPr/>
        </p:nvSpPr>
        <p:spPr>
          <a:xfrm>
            <a:off x="278456" y="1134855"/>
            <a:ext cx="11504243" cy="553865"/>
          </a:xfrm>
          <a:prstGeom prst="rect">
            <a:avLst/>
          </a:prstGeom>
          <a:solidFill>
            <a:srgbClr val="00B0F0"/>
          </a:solidFill>
          <a:ln w="12700">
            <a:solidFill>
              <a:srgbClr val="00B0F0"/>
            </a:solidFill>
          </a:ln>
        </p:spPr>
        <p:style>
          <a:lnRef idx="2">
            <a:schemeClr val="accent1"/>
          </a:lnRef>
          <a:fillRef idx="1">
            <a:schemeClr val="lt1"/>
          </a:fillRef>
          <a:effectRef idx="0">
            <a:schemeClr val="accent1"/>
          </a:effectRef>
          <a:fontRef idx="minor">
            <a:schemeClr val="dk1"/>
          </a:fontRef>
        </p:style>
        <p:txBody>
          <a:bodyPr rtlCol="0" anchor="ctr"/>
          <a:lstStyle/>
          <a:p>
            <a:r>
              <a:rPr lang="zh-CN" altLang="en-US" sz="2400" b="1" dirty="0">
                <a:solidFill>
                  <a:schemeClr val="bg1"/>
                </a:solidFill>
              </a:rPr>
              <a:t>实现乘客实名制，符合政策、反恐需求</a:t>
            </a:r>
          </a:p>
        </p:txBody>
      </p:sp>
    </p:spTree>
    <p:extLst>
      <p:ext uri="{BB962C8B-B14F-4D97-AF65-F5344CB8AC3E}">
        <p14:creationId xmlns:p14="http://schemas.microsoft.com/office/powerpoint/2010/main" val="30396151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397940" y="173630"/>
            <a:ext cx="11397200" cy="807635"/>
          </a:xfrm>
          <a:prstGeom prst="rect">
            <a:avLst/>
          </a:prstGeom>
        </p:spPr>
        <p:txBody>
          <a:bodyPr/>
          <a:lstStyle/>
          <a:p>
            <a:pPr marL="0" marR="0" lvl="0" indent="0" algn="l" defTabSz="457246" rtl="0" eaLnBrk="1" fontAlgn="auto" latinLnBrk="0" hangingPunct="1">
              <a:lnSpc>
                <a:spcPct val="90000"/>
              </a:lnSpc>
              <a:spcBef>
                <a:spcPct val="0"/>
              </a:spcBef>
              <a:spcAft>
                <a:spcPts val="0"/>
              </a:spcAft>
              <a:buClrTx/>
              <a:buSzTx/>
              <a:buFontTx/>
              <a:buNone/>
              <a:tabLst/>
              <a:defRPr/>
            </a:pPr>
            <a:r>
              <a:rPr kumimoji="0" lang="zh-CN" altLang="en-US" sz="3200" b="1" i="0" u="none" strike="noStrike" kern="1200" cap="none" spc="0" normalizeH="0" baseline="0" noProof="0" dirty="0">
                <a:ln>
                  <a:noFill/>
                </a:ln>
                <a:solidFill>
                  <a:schemeClr val="accent5"/>
                </a:solidFill>
                <a:effectLst/>
                <a:uLnTx/>
                <a:uFillTx/>
                <a:latin typeface="微软雅黑" pitchFamily="34" charset="-122"/>
                <a:ea typeface="微软雅黑" pitchFamily="34" charset="-122"/>
                <a:cs typeface="+mj-cs"/>
              </a:rPr>
              <a:t>系统网络架构</a:t>
            </a:r>
          </a:p>
        </p:txBody>
      </p:sp>
      <p:sp>
        <p:nvSpPr>
          <p:cNvPr id="6" name="矩形 5"/>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pic>
        <p:nvPicPr>
          <p:cNvPr id="7" name="图片 6" descr="云闸机网络架构.JPG">
            <a:extLst>
              <a:ext uri="{FF2B5EF4-FFF2-40B4-BE49-F238E27FC236}">
                <a16:creationId xmlns:a16="http://schemas.microsoft.com/office/drawing/2014/main" id="{51273095-CD74-4D70-8AFC-780B4A03A565}"/>
              </a:ext>
            </a:extLst>
          </p:cNvPr>
          <p:cNvPicPr>
            <a:picLocks noChangeAspect="1"/>
          </p:cNvPicPr>
          <p:nvPr/>
        </p:nvPicPr>
        <p:blipFill>
          <a:blip r:embed="rId2"/>
          <a:stretch>
            <a:fillRect/>
          </a:stretch>
        </p:blipFill>
        <p:spPr>
          <a:xfrm>
            <a:off x="1730103" y="702590"/>
            <a:ext cx="8858504" cy="5743578"/>
          </a:xfrm>
          <a:prstGeom prst="rect">
            <a:avLst/>
          </a:prstGeom>
        </p:spPr>
      </p:pic>
    </p:spTree>
    <p:extLst>
      <p:ext uri="{BB962C8B-B14F-4D97-AF65-F5344CB8AC3E}">
        <p14:creationId xmlns:p14="http://schemas.microsoft.com/office/powerpoint/2010/main" val="25922627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圆角矩形 40"/>
          <p:cNvSpPr/>
          <p:nvPr/>
        </p:nvSpPr>
        <p:spPr bwMode="auto">
          <a:xfrm>
            <a:off x="683420" y="3465814"/>
            <a:ext cx="11161143" cy="592479"/>
          </a:xfrm>
          <a:prstGeom prst="roundRect">
            <a:avLst>
              <a:gd name="adj" fmla="val 15424"/>
            </a:avLst>
          </a:prstGeom>
          <a:noFill/>
          <a:extLst/>
        </p:spPr>
        <p:style>
          <a:lnRef idx="1">
            <a:schemeClr val="accent2"/>
          </a:lnRef>
          <a:fillRef idx="3">
            <a:schemeClr val="accent2"/>
          </a:fillRef>
          <a:effectRef idx="2">
            <a:schemeClr val="accent2"/>
          </a:effectRef>
          <a:fontRef idx="minor">
            <a:schemeClr val="lt1"/>
          </a:fontRef>
        </p:style>
        <p:txBody>
          <a:bodyPr lIns="45720" tIns="22860" rIns="45720" bIns="22860" anchor="t"/>
          <a:lstStyle/>
          <a:p>
            <a:pPr algn="ctr"/>
            <a:r>
              <a:rPr lang="zh-CN" altLang="en-US" sz="1800" b="1" dirty="0">
                <a:solidFill>
                  <a:schemeClr val="bg1"/>
                </a:solidFill>
                <a:latin typeface="微软雅黑" pitchFamily="34" charset="-122"/>
                <a:ea typeface="微软雅黑" pitchFamily="34" charset="-122"/>
              </a:rPr>
              <a:t>统</a:t>
            </a:r>
            <a:endParaRPr lang="en-US" altLang="zh-CN" sz="1800" b="1" dirty="0">
              <a:solidFill>
                <a:schemeClr val="bg1"/>
              </a:solidFill>
              <a:latin typeface="微软雅黑" pitchFamily="34" charset="-122"/>
              <a:ea typeface="微软雅黑" pitchFamily="34" charset="-122"/>
            </a:endParaRPr>
          </a:p>
          <a:p>
            <a:pPr algn="ctr"/>
            <a:endParaRPr lang="en-US" altLang="zh-CN" sz="1800" b="1" dirty="0">
              <a:solidFill>
                <a:schemeClr val="bg1"/>
              </a:solidFill>
              <a:latin typeface="微软雅黑" pitchFamily="34" charset="-122"/>
              <a:ea typeface="微软雅黑" pitchFamily="34" charset="-122"/>
            </a:endParaRPr>
          </a:p>
          <a:p>
            <a:pPr algn="ctr"/>
            <a:endParaRPr lang="en-US" altLang="zh-CN" sz="1800" b="1" dirty="0">
              <a:solidFill>
                <a:schemeClr val="bg1"/>
              </a:solidFill>
              <a:latin typeface="微软雅黑" pitchFamily="34" charset="-122"/>
              <a:ea typeface="微软雅黑" pitchFamily="34" charset="-122"/>
            </a:endParaRPr>
          </a:p>
        </p:txBody>
      </p:sp>
      <p:sp>
        <p:nvSpPr>
          <p:cNvPr id="56" name="圆角矩形 55"/>
          <p:cNvSpPr/>
          <p:nvPr/>
        </p:nvSpPr>
        <p:spPr bwMode="auto">
          <a:xfrm>
            <a:off x="3544974" y="980141"/>
            <a:ext cx="1693724" cy="1999931"/>
          </a:xfrm>
          <a:prstGeom prst="roundRect">
            <a:avLst>
              <a:gd name="adj" fmla="val 15424"/>
            </a:avLst>
          </a:prstGeom>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400" b="1" dirty="0">
                <a:solidFill>
                  <a:schemeClr val="bg1"/>
                </a:solidFill>
                <a:latin typeface="微软雅黑" pitchFamily="34" charset="-122"/>
                <a:ea typeface="微软雅黑" pitchFamily="34" charset="-122"/>
              </a:rPr>
              <a:t>发码系统</a:t>
            </a:r>
            <a:endParaRPr lang="en-US" altLang="zh-CN" sz="1400" b="1" dirty="0">
              <a:solidFill>
                <a:schemeClr val="bg1"/>
              </a:solidFill>
              <a:latin typeface="微软雅黑" pitchFamily="34" charset="-122"/>
              <a:ea typeface="微软雅黑" pitchFamily="34" charset="-122"/>
            </a:endParaRPr>
          </a:p>
        </p:txBody>
      </p:sp>
      <p:sp>
        <p:nvSpPr>
          <p:cNvPr id="54" name="圆角矩形 53"/>
          <p:cNvSpPr/>
          <p:nvPr/>
        </p:nvSpPr>
        <p:spPr bwMode="auto">
          <a:xfrm>
            <a:off x="623049" y="1010714"/>
            <a:ext cx="1402088" cy="1969359"/>
          </a:xfrm>
          <a:prstGeom prst="roundRect">
            <a:avLst>
              <a:gd name="adj" fmla="val 15424"/>
            </a:avLst>
          </a:prstGeom>
          <a:solidFill>
            <a:srgbClr val="A9D54B"/>
          </a:solidFill>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400" b="1" dirty="0">
                <a:solidFill>
                  <a:schemeClr val="bg1"/>
                </a:solidFill>
                <a:latin typeface="微软雅黑" pitchFamily="34" charset="-122"/>
                <a:ea typeface="微软雅黑" pitchFamily="34" charset="-122"/>
              </a:rPr>
              <a:t>用户系统</a:t>
            </a:r>
            <a:endParaRPr lang="en-US" altLang="zh-CN" sz="1400" b="1" dirty="0">
              <a:solidFill>
                <a:schemeClr val="bg1"/>
              </a:solidFill>
              <a:latin typeface="微软雅黑" pitchFamily="34" charset="-122"/>
              <a:ea typeface="微软雅黑" pitchFamily="34" charset="-122"/>
            </a:endParaRPr>
          </a:p>
        </p:txBody>
      </p:sp>
      <p:sp>
        <p:nvSpPr>
          <p:cNvPr id="5124"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pPr algn="l"/>
            <a:r>
              <a:rPr lang="en-US" altLang="zh-CN" sz="3200" b="1" dirty="0">
                <a:solidFill>
                  <a:srgbClr val="00B0F0"/>
                </a:solidFill>
              </a:rPr>
              <a:t>APP</a:t>
            </a:r>
            <a:r>
              <a:rPr lang="zh-CN" altLang="en-US" sz="3200" b="1" dirty="0">
                <a:solidFill>
                  <a:srgbClr val="00B0F0"/>
                </a:solidFill>
              </a:rPr>
              <a:t>出行平台系统架构</a:t>
            </a:r>
            <a:endParaRPr lang="zh-CN" altLang="en-US" sz="3200" b="1" dirty="0">
              <a:solidFill>
                <a:srgbClr val="00B0F0"/>
              </a:solidFill>
              <a:sym typeface="微软雅黑" pitchFamily="34" charset="-122"/>
            </a:endParaRPr>
          </a:p>
        </p:txBody>
      </p:sp>
      <p:sp>
        <p:nvSpPr>
          <p:cNvPr id="106" name="圆角矩形 105"/>
          <p:cNvSpPr/>
          <p:nvPr/>
        </p:nvSpPr>
        <p:spPr bwMode="auto">
          <a:xfrm>
            <a:off x="2250666" y="4794989"/>
            <a:ext cx="7383589" cy="656500"/>
          </a:xfrm>
          <a:prstGeom prst="roundRect">
            <a:avLst>
              <a:gd name="adj" fmla="val 15424"/>
            </a:avLst>
          </a:prstGeom>
          <a:gradFill>
            <a:gsLst>
              <a:gs pos="0">
                <a:schemeClr val="accent3"/>
              </a:gs>
              <a:gs pos="100000">
                <a:schemeClr val="accent3"/>
              </a:gs>
            </a:gsLst>
          </a:gradFill>
          <a:extLst/>
        </p:spPr>
        <p:style>
          <a:lnRef idx="1">
            <a:schemeClr val="accent2"/>
          </a:lnRef>
          <a:fillRef idx="3">
            <a:schemeClr val="accent2"/>
          </a:fillRef>
          <a:effectRef idx="2">
            <a:schemeClr val="accent2"/>
          </a:effectRef>
          <a:fontRef idx="minor">
            <a:schemeClr val="lt1"/>
          </a:fontRef>
        </p:style>
        <p:txBody>
          <a:bodyPr lIns="45720" tIns="22860" rIns="45720" bIns="22860" anchor="t"/>
          <a:lstStyle/>
          <a:p>
            <a:pPr algn="ctr"/>
            <a:r>
              <a:rPr lang="zh-CN" altLang="en-US" sz="1400" b="1" dirty="0">
                <a:solidFill>
                  <a:schemeClr val="bg1"/>
                </a:solidFill>
                <a:latin typeface="微软雅黑" pitchFamily="34" charset="-122"/>
                <a:ea typeface="微软雅黑" pitchFamily="34" charset="-122"/>
              </a:rPr>
              <a:t>服务网关系统</a:t>
            </a:r>
            <a:endParaRPr lang="en-US" altLang="zh-CN" sz="1400" b="1" dirty="0">
              <a:solidFill>
                <a:schemeClr val="bg1"/>
              </a:solidFill>
              <a:latin typeface="微软雅黑" pitchFamily="34" charset="-122"/>
              <a:ea typeface="微软雅黑" pitchFamily="34" charset="-122"/>
            </a:endParaRPr>
          </a:p>
          <a:p>
            <a:pPr algn="ctr"/>
            <a:endParaRPr lang="en-US" altLang="zh-CN" sz="1800" b="1" dirty="0">
              <a:solidFill>
                <a:schemeClr val="bg1"/>
              </a:solidFill>
              <a:latin typeface="微软雅黑" pitchFamily="34" charset="-122"/>
              <a:ea typeface="微软雅黑" pitchFamily="34" charset="-122"/>
            </a:endParaRPr>
          </a:p>
          <a:p>
            <a:pPr algn="ctr"/>
            <a:endParaRPr lang="en-US" altLang="zh-CN" sz="1800" b="1" dirty="0">
              <a:solidFill>
                <a:schemeClr val="bg1"/>
              </a:solidFill>
              <a:latin typeface="微软雅黑" pitchFamily="34" charset="-122"/>
              <a:ea typeface="微软雅黑" pitchFamily="34" charset="-122"/>
            </a:endParaRPr>
          </a:p>
        </p:txBody>
      </p:sp>
      <p:sp>
        <p:nvSpPr>
          <p:cNvPr id="108" name="圆角矩形 380"/>
          <p:cNvSpPr>
            <a:spLocks noChangeArrowheads="1"/>
          </p:cNvSpPr>
          <p:nvPr/>
        </p:nvSpPr>
        <p:spPr bwMode="auto">
          <a:xfrm>
            <a:off x="683421" y="1925394"/>
            <a:ext cx="1263652"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账户支付管理</a:t>
            </a:r>
            <a:endParaRPr lang="en-US" altLang="zh-CN" sz="1200" dirty="0">
              <a:latin typeface="微软雅黑" pitchFamily="34" charset="-122"/>
              <a:ea typeface="微软雅黑" pitchFamily="34" charset="-122"/>
              <a:sym typeface="微软雅黑" pitchFamily="34" charset="-122"/>
            </a:endParaRPr>
          </a:p>
        </p:txBody>
      </p:sp>
      <p:sp>
        <p:nvSpPr>
          <p:cNvPr id="109" name="圆角矩形 380"/>
          <p:cNvSpPr>
            <a:spLocks noChangeArrowheads="1"/>
          </p:cNvSpPr>
          <p:nvPr/>
        </p:nvSpPr>
        <p:spPr bwMode="auto">
          <a:xfrm>
            <a:off x="3683000" y="1356841"/>
            <a:ext cx="1454098"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条码规则</a:t>
            </a:r>
            <a:endParaRPr lang="en-US" altLang="zh-CN" sz="1200" dirty="0">
              <a:latin typeface="微软雅黑" pitchFamily="34" charset="-122"/>
              <a:ea typeface="微软雅黑" pitchFamily="34" charset="-122"/>
              <a:sym typeface="微软雅黑" pitchFamily="34" charset="-122"/>
            </a:endParaRPr>
          </a:p>
        </p:txBody>
      </p:sp>
      <p:sp>
        <p:nvSpPr>
          <p:cNvPr id="110" name="圆角矩形 380"/>
          <p:cNvSpPr>
            <a:spLocks noChangeArrowheads="1"/>
          </p:cNvSpPr>
          <p:nvPr/>
        </p:nvSpPr>
        <p:spPr bwMode="auto">
          <a:xfrm>
            <a:off x="4158736" y="5113705"/>
            <a:ext cx="1692631" cy="302047"/>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服务网关</a:t>
            </a:r>
            <a:endParaRPr lang="en-US" altLang="zh-CN" sz="1200" dirty="0">
              <a:latin typeface="微软雅黑" pitchFamily="34" charset="-122"/>
              <a:ea typeface="微软雅黑" pitchFamily="34" charset="-122"/>
              <a:sym typeface="微软雅黑" pitchFamily="34" charset="-122"/>
            </a:endParaRPr>
          </a:p>
        </p:txBody>
      </p:sp>
      <p:cxnSp>
        <p:nvCxnSpPr>
          <p:cNvPr id="111" name="直接连接符 110"/>
          <p:cNvCxnSpPr/>
          <p:nvPr/>
        </p:nvCxnSpPr>
        <p:spPr>
          <a:xfrm>
            <a:off x="995802" y="5689600"/>
            <a:ext cx="9298937"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133" name="圆角矩形 380"/>
          <p:cNvSpPr>
            <a:spLocks noChangeArrowheads="1"/>
          </p:cNvSpPr>
          <p:nvPr/>
        </p:nvSpPr>
        <p:spPr bwMode="auto">
          <a:xfrm>
            <a:off x="683421" y="1405630"/>
            <a:ext cx="1263652"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账户管理</a:t>
            </a:r>
            <a:endParaRPr lang="en-US" altLang="zh-CN" sz="1200" dirty="0">
              <a:latin typeface="微软雅黑" pitchFamily="34" charset="-122"/>
              <a:ea typeface="微软雅黑" pitchFamily="34" charset="-122"/>
              <a:sym typeface="微软雅黑" pitchFamily="34" charset="-122"/>
            </a:endParaRPr>
          </a:p>
        </p:txBody>
      </p:sp>
      <p:sp>
        <p:nvSpPr>
          <p:cNvPr id="134" name="圆角矩形 380"/>
          <p:cNvSpPr>
            <a:spLocks noChangeArrowheads="1"/>
          </p:cNvSpPr>
          <p:nvPr/>
        </p:nvSpPr>
        <p:spPr bwMode="auto">
          <a:xfrm>
            <a:off x="3683000" y="1876232"/>
            <a:ext cx="1454097"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用户密钥管理</a:t>
            </a:r>
            <a:endParaRPr lang="en-US" altLang="zh-CN" sz="1200" dirty="0">
              <a:latin typeface="微软雅黑" pitchFamily="34" charset="-122"/>
              <a:ea typeface="微软雅黑" pitchFamily="34" charset="-122"/>
              <a:sym typeface="微软雅黑" pitchFamily="34" charset="-122"/>
            </a:endParaRPr>
          </a:p>
        </p:txBody>
      </p:sp>
      <p:sp>
        <p:nvSpPr>
          <p:cNvPr id="105" name="圆角矩形 104"/>
          <p:cNvSpPr/>
          <p:nvPr/>
        </p:nvSpPr>
        <p:spPr>
          <a:xfrm>
            <a:off x="5797671" y="5880099"/>
            <a:ext cx="4273430" cy="787400"/>
          </a:xfrm>
          <a:prstGeom prst="roundRect">
            <a:avLst/>
          </a:prstGeom>
          <a:solidFill>
            <a:schemeClr val="accent2">
              <a:lumMod val="40000"/>
              <a:lumOff val="60000"/>
            </a:schemeClr>
          </a:solidFill>
        </p:spPr>
        <p:style>
          <a:lnRef idx="1">
            <a:schemeClr val="accent2"/>
          </a:lnRef>
          <a:fillRef idx="3">
            <a:schemeClr val="accent2"/>
          </a:fillRef>
          <a:effectRef idx="2">
            <a:schemeClr val="accent2"/>
          </a:effectRef>
          <a:fontRef idx="minor">
            <a:schemeClr val="lt1"/>
          </a:fontRef>
        </p:style>
        <p:txBody>
          <a:bodyPr lIns="45720" tIns="22860" rIns="45720" bIns="22860" anchor="t"/>
          <a:lstStyle/>
          <a:p>
            <a:pPr algn="ctr" eaLnBrk="1" hangingPunct="1"/>
            <a:endParaRPr lang="en-US" altLang="zh-CN" sz="1800" b="1" dirty="0">
              <a:solidFill>
                <a:schemeClr val="bg1"/>
              </a:solidFill>
              <a:latin typeface="微软雅黑" pitchFamily="34" charset="-122"/>
              <a:ea typeface="微软雅黑" pitchFamily="34" charset="-122"/>
            </a:endParaRPr>
          </a:p>
          <a:p>
            <a:pPr algn="ctr" eaLnBrk="1" hangingPunct="1"/>
            <a:r>
              <a:rPr lang="zh-CN" altLang="en-US" sz="1600" b="1" dirty="0">
                <a:solidFill>
                  <a:schemeClr val="bg1"/>
                </a:solidFill>
                <a:latin typeface="微软雅黑" pitchFamily="34" charset="-122"/>
                <a:ea typeface="微软雅黑" pitchFamily="34" charset="-122"/>
              </a:rPr>
              <a:t>地铁多元化支付平台</a:t>
            </a:r>
            <a:endParaRPr lang="en-US" altLang="zh-CN" sz="1600" b="1" dirty="0">
              <a:solidFill>
                <a:schemeClr val="bg1"/>
              </a:solidFill>
              <a:latin typeface="微软雅黑" pitchFamily="34" charset="-122"/>
              <a:ea typeface="微软雅黑" pitchFamily="34" charset="-122"/>
            </a:endParaRPr>
          </a:p>
          <a:p>
            <a:pPr algn="ctr" eaLnBrk="1" hangingPunct="1"/>
            <a:endParaRPr lang="zh-CN" altLang="en-US" sz="1800" b="1" dirty="0">
              <a:solidFill>
                <a:schemeClr val="bg1"/>
              </a:solidFill>
              <a:latin typeface="微软雅黑" pitchFamily="34" charset="-122"/>
              <a:ea typeface="微软雅黑" pitchFamily="34" charset="-122"/>
            </a:endParaRPr>
          </a:p>
        </p:txBody>
      </p:sp>
      <p:sp>
        <p:nvSpPr>
          <p:cNvPr id="58" name="圆角矩形 57"/>
          <p:cNvSpPr/>
          <p:nvPr/>
        </p:nvSpPr>
        <p:spPr bwMode="auto">
          <a:xfrm>
            <a:off x="5321648" y="980141"/>
            <a:ext cx="1601738" cy="1714259"/>
          </a:xfrm>
          <a:prstGeom prst="roundRect">
            <a:avLst>
              <a:gd name="adj" fmla="val 15424"/>
            </a:avLst>
          </a:prstGeom>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400" b="1" dirty="0">
                <a:solidFill>
                  <a:schemeClr val="bg1"/>
                </a:solidFill>
                <a:latin typeface="微软雅黑" pitchFamily="34" charset="-122"/>
                <a:ea typeface="微软雅黑" pitchFamily="34" charset="-122"/>
              </a:rPr>
              <a:t>支付系统</a:t>
            </a:r>
            <a:endParaRPr lang="en-US" altLang="zh-CN" sz="1400" b="1" dirty="0">
              <a:solidFill>
                <a:schemeClr val="bg1"/>
              </a:solidFill>
              <a:latin typeface="微软雅黑" pitchFamily="34" charset="-122"/>
              <a:ea typeface="微软雅黑" pitchFamily="34" charset="-122"/>
            </a:endParaRPr>
          </a:p>
        </p:txBody>
      </p:sp>
      <p:sp>
        <p:nvSpPr>
          <p:cNvPr id="59" name="圆角矩形 58"/>
          <p:cNvSpPr/>
          <p:nvPr/>
        </p:nvSpPr>
        <p:spPr bwMode="auto">
          <a:xfrm>
            <a:off x="7002987" y="980141"/>
            <a:ext cx="1594534" cy="1999931"/>
          </a:xfrm>
          <a:prstGeom prst="roundRect">
            <a:avLst>
              <a:gd name="adj" fmla="val 15424"/>
            </a:avLst>
          </a:prstGeom>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400" b="1" dirty="0">
                <a:solidFill>
                  <a:schemeClr val="bg1"/>
                </a:solidFill>
                <a:latin typeface="微软雅黑" pitchFamily="34" charset="-122"/>
                <a:ea typeface="微软雅黑" pitchFamily="34" charset="-122"/>
                <a:sym typeface="Helvetica Light"/>
              </a:rPr>
              <a:t>安全风控系统</a:t>
            </a:r>
            <a:endParaRPr lang="en-US" altLang="zh-CN" sz="1400" b="1" dirty="0">
              <a:solidFill>
                <a:schemeClr val="bg1"/>
              </a:solidFill>
              <a:latin typeface="微软雅黑" pitchFamily="34" charset="-122"/>
              <a:ea typeface="微软雅黑" pitchFamily="34" charset="-122"/>
              <a:sym typeface="Helvetica Light"/>
            </a:endParaRPr>
          </a:p>
        </p:txBody>
      </p:sp>
      <p:sp>
        <p:nvSpPr>
          <p:cNvPr id="48" name="圆角矩形 380"/>
          <p:cNvSpPr>
            <a:spLocks noChangeArrowheads="1"/>
          </p:cNvSpPr>
          <p:nvPr/>
        </p:nvSpPr>
        <p:spPr bwMode="auto">
          <a:xfrm>
            <a:off x="7162800" y="1843683"/>
            <a:ext cx="1320420"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安全风控</a:t>
            </a:r>
            <a:endParaRPr lang="en-US" altLang="zh-CN" sz="1200" dirty="0">
              <a:latin typeface="微软雅黑" pitchFamily="34" charset="-122"/>
              <a:ea typeface="微软雅黑" pitchFamily="34" charset="-122"/>
              <a:sym typeface="微软雅黑" pitchFamily="34" charset="-122"/>
            </a:endParaRPr>
          </a:p>
        </p:txBody>
      </p:sp>
      <p:sp>
        <p:nvSpPr>
          <p:cNvPr id="49" name="圆角矩形 380"/>
          <p:cNvSpPr>
            <a:spLocks noChangeArrowheads="1"/>
          </p:cNvSpPr>
          <p:nvPr/>
        </p:nvSpPr>
        <p:spPr bwMode="auto">
          <a:xfrm>
            <a:off x="7162800" y="1356841"/>
            <a:ext cx="1320420"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额度中心</a:t>
            </a:r>
            <a:endParaRPr lang="en-US" altLang="zh-CN" sz="1200" dirty="0">
              <a:latin typeface="微软雅黑" pitchFamily="34" charset="-122"/>
              <a:ea typeface="微软雅黑" pitchFamily="34" charset="-122"/>
              <a:sym typeface="微软雅黑" pitchFamily="34" charset="-122"/>
            </a:endParaRPr>
          </a:p>
        </p:txBody>
      </p:sp>
      <p:sp>
        <p:nvSpPr>
          <p:cNvPr id="60" name="圆角矩形 380"/>
          <p:cNvSpPr>
            <a:spLocks noChangeArrowheads="1"/>
          </p:cNvSpPr>
          <p:nvPr/>
        </p:nvSpPr>
        <p:spPr bwMode="auto">
          <a:xfrm>
            <a:off x="5461000" y="1876233"/>
            <a:ext cx="1353696"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预存支付管理</a:t>
            </a:r>
            <a:endParaRPr lang="en-US" altLang="zh-CN" sz="1200" dirty="0">
              <a:latin typeface="微软雅黑" pitchFamily="34" charset="-122"/>
              <a:ea typeface="微软雅黑" pitchFamily="34" charset="-122"/>
              <a:sym typeface="微软雅黑" pitchFamily="34" charset="-122"/>
            </a:endParaRPr>
          </a:p>
        </p:txBody>
      </p:sp>
      <p:sp>
        <p:nvSpPr>
          <p:cNvPr id="62" name="圆角矩形 61"/>
          <p:cNvSpPr/>
          <p:nvPr/>
        </p:nvSpPr>
        <p:spPr bwMode="auto">
          <a:xfrm>
            <a:off x="10328950" y="980141"/>
            <a:ext cx="1636774" cy="1999932"/>
          </a:xfrm>
          <a:prstGeom prst="roundRect">
            <a:avLst>
              <a:gd name="adj" fmla="val 15424"/>
            </a:avLst>
          </a:prstGeom>
          <a:solidFill>
            <a:schemeClr val="accent1">
              <a:lumMod val="40000"/>
              <a:lumOff val="60000"/>
            </a:schemeClr>
          </a:solidFill>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400" b="1" dirty="0">
                <a:solidFill>
                  <a:schemeClr val="bg1"/>
                </a:solidFill>
                <a:latin typeface="微软雅黑" pitchFamily="34" charset="-122"/>
                <a:ea typeface="微软雅黑" pitchFamily="34" charset="-122"/>
              </a:rPr>
              <a:t>监控运维系统</a:t>
            </a:r>
            <a:endParaRPr lang="en-US" altLang="zh-CN" sz="1400" b="1" dirty="0">
              <a:solidFill>
                <a:schemeClr val="bg1"/>
              </a:solidFill>
              <a:latin typeface="微软雅黑" pitchFamily="34" charset="-122"/>
              <a:ea typeface="微软雅黑" pitchFamily="34" charset="-122"/>
            </a:endParaRPr>
          </a:p>
        </p:txBody>
      </p:sp>
      <p:sp>
        <p:nvSpPr>
          <p:cNvPr id="136" name="圆角矩形 380"/>
          <p:cNvSpPr>
            <a:spLocks noChangeArrowheads="1"/>
          </p:cNvSpPr>
          <p:nvPr/>
        </p:nvSpPr>
        <p:spPr bwMode="auto">
          <a:xfrm>
            <a:off x="8674100" y="980141"/>
            <a:ext cx="1549402" cy="1999931"/>
          </a:xfrm>
          <a:prstGeom prst="roundRect">
            <a:avLst>
              <a:gd name="adj" fmla="val 16667"/>
            </a:avLst>
          </a:prstGeom>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400" b="1" dirty="0">
                <a:solidFill>
                  <a:schemeClr val="bg1"/>
                </a:solidFill>
                <a:latin typeface="微软雅黑" pitchFamily="34" charset="-122"/>
                <a:ea typeface="微软雅黑" pitchFamily="34" charset="-122"/>
                <a:sym typeface="微软雅黑" pitchFamily="34" charset="-122"/>
              </a:rPr>
              <a:t>对账系统</a:t>
            </a:r>
            <a:endParaRPr lang="en-US" altLang="zh-CN" sz="1400" b="1" dirty="0">
              <a:solidFill>
                <a:schemeClr val="bg1"/>
              </a:solidFill>
              <a:latin typeface="微软雅黑" pitchFamily="34" charset="-122"/>
              <a:ea typeface="微软雅黑" pitchFamily="34" charset="-122"/>
              <a:sym typeface="微软雅黑" pitchFamily="34" charset="-122"/>
            </a:endParaRPr>
          </a:p>
        </p:txBody>
      </p:sp>
      <p:sp>
        <p:nvSpPr>
          <p:cNvPr id="137" name="圆角矩形 380"/>
          <p:cNvSpPr>
            <a:spLocks noChangeArrowheads="1"/>
          </p:cNvSpPr>
          <p:nvPr/>
        </p:nvSpPr>
        <p:spPr bwMode="auto">
          <a:xfrm>
            <a:off x="10457387" y="1843554"/>
            <a:ext cx="1387177"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系统监控</a:t>
            </a:r>
            <a:endParaRPr lang="en-US" altLang="zh-CN" sz="1200" dirty="0">
              <a:latin typeface="微软雅黑" pitchFamily="34" charset="-122"/>
              <a:ea typeface="微软雅黑" pitchFamily="34" charset="-122"/>
              <a:sym typeface="微软雅黑" pitchFamily="34" charset="-122"/>
            </a:endParaRPr>
          </a:p>
        </p:txBody>
      </p:sp>
      <p:sp>
        <p:nvSpPr>
          <p:cNvPr id="156" name="圆角矩形 380"/>
          <p:cNvSpPr>
            <a:spLocks noChangeArrowheads="1"/>
          </p:cNvSpPr>
          <p:nvPr/>
        </p:nvSpPr>
        <p:spPr bwMode="auto">
          <a:xfrm>
            <a:off x="10457387" y="1351542"/>
            <a:ext cx="1387177"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运维管理</a:t>
            </a:r>
            <a:endParaRPr lang="en-US" altLang="zh-CN" sz="1200" dirty="0">
              <a:latin typeface="微软雅黑" pitchFamily="34" charset="-122"/>
              <a:ea typeface="微软雅黑" pitchFamily="34" charset="-122"/>
              <a:sym typeface="微软雅黑" pitchFamily="34" charset="-122"/>
            </a:endParaRPr>
          </a:p>
        </p:txBody>
      </p:sp>
      <p:sp>
        <p:nvSpPr>
          <p:cNvPr id="66" name="圆角矩形 380"/>
          <p:cNvSpPr>
            <a:spLocks noChangeArrowheads="1"/>
          </p:cNvSpPr>
          <p:nvPr/>
        </p:nvSpPr>
        <p:spPr bwMode="auto">
          <a:xfrm>
            <a:off x="10457387" y="2344183"/>
            <a:ext cx="1387177"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报警</a:t>
            </a:r>
            <a:endParaRPr lang="en-US" altLang="zh-CN" sz="1200" dirty="0">
              <a:latin typeface="微软雅黑" pitchFamily="34" charset="-122"/>
              <a:ea typeface="微软雅黑" pitchFamily="34" charset="-122"/>
              <a:sym typeface="微软雅黑" pitchFamily="34" charset="-122"/>
            </a:endParaRPr>
          </a:p>
        </p:txBody>
      </p:sp>
      <p:sp>
        <p:nvSpPr>
          <p:cNvPr id="67" name="圆角矩形 380"/>
          <p:cNvSpPr>
            <a:spLocks noChangeArrowheads="1"/>
          </p:cNvSpPr>
          <p:nvPr/>
        </p:nvSpPr>
        <p:spPr bwMode="auto">
          <a:xfrm>
            <a:off x="6211724" y="5113705"/>
            <a:ext cx="1692631" cy="312383"/>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客户端</a:t>
            </a:r>
            <a:r>
              <a:rPr lang="en-US" altLang="zh-CN" sz="1200" dirty="0">
                <a:latin typeface="微软雅黑" pitchFamily="34" charset="-122"/>
                <a:ea typeface="微软雅黑" pitchFamily="34" charset="-122"/>
                <a:sym typeface="微软雅黑" pitchFamily="34" charset="-122"/>
              </a:rPr>
              <a:t>SDK</a:t>
            </a:r>
          </a:p>
        </p:txBody>
      </p:sp>
      <p:sp>
        <p:nvSpPr>
          <p:cNvPr id="68" name="下箭头 67"/>
          <p:cNvSpPr/>
          <p:nvPr/>
        </p:nvSpPr>
        <p:spPr>
          <a:xfrm>
            <a:off x="2569202" y="5464428"/>
            <a:ext cx="340772" cy="405253"/>
          </a:xfrm>
          <a:prstGeom prst="downArrow">
            <a:avLst/>
          </a:prstGeom>
          <a:solidFill>
            <a:srgbClr val="E7E6E6"/>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69" name="下箭头 68"/>
          <p:cNvSpPr/>
          <p:nvPr/>
        </p:nvSpPr>
        <p:spPr>
          <a:xfrm>
            <a:off x="3899241" y="5464428"/>
            <a:ext cx="340772" cy="405253"/>
          </a:xfrm>
          <a:prstGeom prst="downArrow">
            <a:avLst/>
          </a:prstGeom>
          <a:solidFill>
            <a:srgbClr val="E7E6E6"/>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70" name="下箭头 69"/>
          <p:cNvSpPr/>
          <p:nvPr/>
        </p:nvSpPr>
        <p:spPr>
          <a:xfrm>
            <a:off x="6662215" y="5464428"/>
            <a:ext cx="340772" cy="405253"/>
          </a:xfrm>
          <a:prstGeom prst="downArrow">
            <a:avLst/>
          </a:prstGeom>
          <a:solidFill>
            <a:srgbClr val="E7E6E6"/>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71" name="下箭头 70"/>
          <p:cNvSpPr/>
          <p:nvPr/>
        </p:nvSpPr>
        <p:spPr>
          <a:xfrm>
            <a:off x="8496595" y="5464428"/>
            <a:ext cx="340772" cy="405253"/>
          </a:xfrm>
          <a:prstGeom prst="downArrow">
            <a:avLst/>
          </a:prstGeom>
          <a:solidFill>
            <a:srgbClr val="E7E6E6"/>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72" name="圆角矩形 380"/>
          <p:cNvSpPr>
            <a:spLocks noChangeArrowheads="1"/>
          </p:cNvSpPr>
          <p:nvPr/>
        </p:nvSpPr>
        <p:spPr bwMode="auto">
          <a:xfrm>
            <a:off x="3683000" y="2376861"/>
            <a:ext cx="1454097"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发码机构密钥管理</a:t>
            </a:r>
            <a:endParaRPr lang="en-US" altLang="zh-CN" sz="1200" dirty="0">
              <a:latin typeface="微软雅黑" pitchFamily="34" charset="-122"/>
              <a:ea typeface="微软雅黑" pitchFamily="34" charset="-122"/>
              <a:sym typeface="微软雅黑" pitchFamily="34" charset="-122"/>
            </a:endParaRPr>
          </a:p>
        </p:txBody>
      </p:sp>
      <p:sp>
        <p:nvSpPr>
          <p:cNvPr id="35" name="圆角矩形 380"/>
          <p:cNvSpPr>
            <a:spLocks noChangeArrowheads="1"/>
          </p:cNvSpPr>
          <p:nvPr/>
        </p:nvSpPr>
        <p:spPr bwMode="auto">
          <a:xfrm>
            <a:off x="2670973" y="4255278"/>
            <a:ext cx="1199951"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弹性计算服务</a:t>
            </a:r>
            <a:endParaRPr lang="en-US" altLang="zh-CN" sz="1200" dirty="0">
              <a:latin typeface="微软雅黑" pitchFamily="34" charset="-122"/>
              <a:ea typeface="微软雅黑" pitchFamily="34" charset="-122"/>
              <a:sym typeface="微软雅黑" pitchFamily="34" charset="-122"/>
            </a:endParaRPr>
          </a:p>
        </p:txBody>
      </p:sp>
      <p:sp>
        <p:nvSpPr>
          <p:cNvPr id="36" name="圆角矩形 35"/>
          <p:cNvSpPr/>
          <p:nvPr/>
        </p:nvSpPr>
        <p:spPr bwMode="auto">
          <a:xfrm>
            <a:off x="2077000" y="1054477"/>
            <a:ext cx="1402088" cy="870917"/>
          </a:xfrm>
          <a:prstGeom prst="roundRect">
            <a:avLst>
              <a:gd name="adj" fmla="val 15424"/>
            </a:avLst>
          </a:prstGeom>
          <a:solidFill>
            <a:srgbClr val="A9D54B"/>
          </a:solidFill>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400" b="1" dirty="0">
                <a:solidFill>
                  <a:schemeClr val="bg1"/>
                </a:solidFill>
                <a:latin typeface="微软雅黑" pitchFamily="34" charset="-122"/>
                <a:ea typeface="微软雅黑" pitchFamily="34" charset="-122"/>
              </a:rPr>
              <a:t>票卡系统</a:t>
            </a:r>
            <a:endParaRPr lang="en-US" altLang="zh-CN" sz="1400" b="1" dirty="0">
              <a:solidFill>
                <a:schemeClr val="bg1"/>
              </a:solidFill>
              <a:latin typeface="微软雅黑" pitchFamily="34" charset="-122"/>
              <a:ea typeface="微软雅黑" pitchFamily="34" charset="-122"/>
            </a:endParaRPr>
          </a:p>
        </p:txBody>
      </p:sp>
      <p:sp>
        <p:nvSpPr>
          <p:cNvPr id="38" name="圆角矩形 380"/>
          <p:cNvSpPr>
            <a:spLocks noChangeArrowheads="1"/>
          </p:cNvSpPr>
          <p:nvPr/>
        </p:nvSpPr>
        <p:spPr bwMode="auto">
          <a:xfrm>
            <a:off x="2150072" y="1411083"/>
            <a:ext cx="1263652"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票卡管理</a:t>
            </a:r>
            <a:endParaRPr lang="en-US" altLang="zh-CN" sz="1200" dirty="0">
              <a:latin typeface="微软雅黑" pitchFamily="34" charset="-122"/>
              <a:ea typeface="微软雅黑" pitchFamily="34" charset="-122"/>
              <a:sym typeface="微软雅黑" pitchFamily="34" charset="-122"/>
            </a:endParaRPr>
          </a:p>
        </p:txBody>
      </p:sp>
      <p:sp>
        <p:nvSpPr>
          <p:cNvPr id="39" name="圆角矩形 380"/>
          <p:cNvSpPr>
            <a:spLocks noChangeArrowheads="1"/>
          </p:cNvSpPr>
          <p:nvPr/>
        </p:nvSpPr>
        <p:spPr bwMode="auto">
          <a:xfrm>
            <a:off x="5461000" y="1372905"/>
            <a:ext cx="1353696"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第三方支付管理</a:t>
            </a:r>
            <a:endParaRPr lang="en-US" altLang="zh-CN" sz="1200" dirty="0">
              <a:latin typeface="微软雅黑" pitchFamily="34" charset="-122"/>
              <a:ea typeface="微软雅黑" pitchFamily="34" charset="-122"/>
              <a:sym typeface="微软雅黑" pitchFamily="34" charset="-122"/>
            </a:endParaRPr>
          </a:p>
        </p:txBody>
      </p:sp>
      <p:sp>
        <p:nvSpPr>
          <p:cNvPr id="40" name="圆角矩形 380"/>
          <p:cNvSpPr>
            <a:spLocks noChangeArrowheads="1"/>
          </p:cNvSpPr>
          <p:nvPr/>
        </p:nvSpPr>
        <p:spPr bwMode="auto">
          <a:xfrm>
            <a:off x="8786567" y="1843683"/>
            <a:ext cx="1360734"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对账管理</a:t>
            </a:r>
            <a:endParaRPr lang="en-US" altLang="zh-CN" sz="1200" dirty="0">
              <a:latin typeface="微软雅黑" pitchFamily="34" charset="-122"/>
              <a:ea typeface="微软雅黑" pitchFamily="34" charset="-122"/>
              <a:sym typeface="微软雅黑" pitchFamily="34" charset="-122"/>
            </a:endParaRPr>
          </a:p>
        </p:txBody>
      </p:sp>
      <p:sp>
        <p:nvSpPr>
          <p:cNvPr id="45" name="圆角矩形 380"/>
          <p:cNvSpPr>
            <a:spLocks noChangeArrowheads="1"/>
          </p:cNvSpPr>
          <p:nvPr/>
        </p:nvSpPr>
        <p:spPr bwMode="auto">
          <a:xfrm>
            <a:off x="8786567" y="1356841"/>
            <a:ext cx="1360734"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交易数据管理</a:t>
            </a:r>
            <a:endParaRPr lang="en-US" altLang="zh-CN" sz="1200" dirty="0">
              <a:latin typeface="微软雅黑" pitchFamily="34" charset="-122"/>
              <a:ea typeface="微软雅黑" pitchFamily="34" charset="-122"/>
              <a:sym typeface="微软雅黑" pitchFamily="34" charset="-122"/>
            </a:endParaRPr>
          </a:p>
        </p:txBody>
      </p:sp>
      <p:sp>
        <p:nvSpPr>
          <p:cNvPr id="46" name="圆角矩形 380"/>
          <p:cNvSpPr>
            <a:spLocks noChangeArrowheads="1"/>
          </p:cNvSpPr>
          <p:nvPr/>
        </p:nvSpPr>
        <p:spPr bwMode="auto">
          <a:xfrm>
            <a:off x="8786567" y="2350494"/>
            <a:ext cx="1360734"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资金结算</a:t>
            </a:r>
            <a:endParaRPr lang="en-US" altLang="zh-CN" sz="1200" dirty="0">
              <a:latin typeface="微软雅黑" pitchFamily="34" charset="-122"/>
              <a:ea typeface="微软雅黑" pitchFamily="34" charset="-122"/>
              <a:sym typeface="微软雅黑" pitchFamily="34" charset="-122"/>
            </a:endParaRPr>
          </a:p>
        </p:txBody>
      </p:sp>
      <p:sp>
        <p:nvSpPr>
          <p:cNvPr id="50" name="圆角矩形 49"/>
          <p:cNvSpPr/>
          <p:nvPr/>
        </p:nvSpPr>
        <p:spPr>
          <a:xfrm>
            <a:off x="1371841" y="5880099"/>
            <a:ext cx="4273430" cy="787399"/>
          </a:xfrm>
          <a:prstGeom prst="roundRect">
            <a:avLst/>
          </a:prstGeom>
          <a:solidFill>
            <a:schemeClr val="accent2">
              <a:lumMod val="40000"/>
              <a:lumOff val="60000"/>
            </a:schemeClr>
          </a:solidFill>
        </p:spPr>
        <p:style>
          <a:lnRef idx="1">
            <a:schemeClr val="accent2"/>
          </a:lnRef>
          <a:fillRef idx="3">
            <a:schemeClr val="accent2"/>
          </a:fillRef>
          <a:effectRef idx="2">
            <a:schemeClr val="accent2"/>
          </a:effectRef>
          <a:fontRef idx="minor">
            <a:schemeClr val="lt1"/>
          </a:fontRef>
        </p:style>
        <p:txBody>
          <a:bodyPr lIns="45720" tIns="22860" rIns="45720" bIns="22860" anchor="t"/>
          <a:lstStyle/>
          <a:p>
            <a:pPr algn="ctr" eaLnBrk="1" hangingPunct="1"/>
            <a:r>
              <a:rPr lang="en-US" altLang="zh-CN" sz="1600" b="1" dirty="0">
                <a:solidFill>
                  <a:schemeClr val="bg1"/>
                </a:solidFill>
                <a:latin typeface="微软雅黑" pitchFamily="34" charset="-122"/>
                <a:ea typeface="微软雅黑" pitchFamily="34" charset="-122"/>
              </a:rPr>
              <a:t>APP</a:t>
            </a:r>
            <a:r>
              <a:rPr lang="zh-CN" altLang="en-US" sz="1600" b="1" dirty="0">
                <a:solidFill>
                  <a:schemeClr val="bg1"/>
                </a:solidFill>
                <a:latin typeface="微软雅黑" pitchFamily="34" charset="-122"/>
                <a:ea typeface="微软雅黑" pitchFamily="34" charset="-122"/>
              </a:rPr>
              <a:t>开放平台</a:t>
            </a:r>
            <a:endParaRPr lang="en-US" altLang="zh-CN" sz="1600" b="1" dirty="0">
              <a:solidFill>
                <a:schemeClr val="bg1"/>
              </a:solidFill>
              <a:latin typeface="微软雅黑" pitchFamily="34" charset="-122"/>
              <a:ea typeface="微软雅黑" pitchFamily="34" charset="-122"/>
            </a:endParaRPr>
          </a:p>
          <a:p>
            <a:pPr algn="ctr" eaLnBrk="1" hangingPunct="1"/>
            <a:endParaRPr lang="zh-CN" altLang="en-US" sz="1800" b="1" dirty="0">
              <a:solidFill>
                <a:schemeClr val="bg1"/>
              </a:solidFill>
              <a:latin typeface="微软雅黑" pitchFamily="34" charset="-122"/>
              <a:ea typeface="微软雅黑" pitchFamily="34" charset="-122"/>
            </a:endParaRPr>
          </a:p>
        </p:txBody>
      </p:sp>
      <p:sp>
        <p:nvSpPr>
          <p:cNvPr id="51" name="圆角矩形 380"/>
          <p:cNvSpPr>
            <a:spLocks noChangeArrowheads="1"/>
          </p:cNvSpPr>
          <p:nvPr/>
        </p:nvSpPr>
        <p:spPr bwMode="auto">
          <a:xfrm>
            <a:off x="7162800" y="2376861"/>
            <a:ext cx="1320420"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交易分析系统</a:t>
            </a:r>
            <a:endParaRPr lang="en-US" altLang="zh-CN" sz="1200" dirty="0">
              <a:latin typeface="微软雅黑" pitchFamily="34" charset="-122"/>
              <a:ea typeface="微软雅黑" pitchFamily="34" charset="-122"/>
              <a:sym typeface="微软雅黑" pitchFamily="34" charset="-122"/>
            </a:endParaRPr>
          </a:p>
        </p:txBody>
      </p:sp>
      <p:sp>
        <p:nvSpPr>
          <p:cNvPr id="52" name="圆角矩形 51"/>
          <p:cNvSpPr/>
          <p:nvPr/>
        </p:nvSpPr>
        <p:spPr>
          <a:xfrm>
            <a:off x="1536700" y="6224341"/>
            <a:ext cx="1032502" cy="402489"/>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安全服务</a:t>
            </a:r>
          </a:p>
        </p:txBody>
      </p:sp>
      <p:sp>
        <p:nvSpPr>
          <p:cNvPr id="53" name="圆角矩形 52"/>
          <p:cNvSpPr/>
          <p:nvPr/>
        </p:nvSpPr>
        <p:spPr>
          <a:xfrm>
            <a:off x="2816144" y="6224341"/>
            <a:ext cx="1302621" cy="402489"/>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授权协议</a:t>
            </a:r>
            <a:endParaRPr kumimoji="1" lang="en-US" altLang="zh-CN" sz="1200" dirty="0">
              <a:latin typeface="Microsoft YaHei" charset="0"/>
              <a:ea typeface="Microsoft YaHei" charset="0"/>
              <a:cs typeface="Microsoft YaHei" charset="0"/>
            </a:endParaRPr>
          </a:p>
          <a:p>
            <a:pPr algn="ctr"/>
            <a:r>
              <a:rPr kumimoji="1" lang="zh-CN" altLang="zh-CN" sz="1200" dirty="0">
                <a:latin typeface="Microsoft YaHei" charset="0"/>
                <a:ea typeface="Microsoft YaHei" charset="0"/>
                <a:cs typeface="Microsoft YaHei" charset="0"/>
              </a:rPr>
              <a:t>（</a:t>
            </a:r>
            <a:r>
              <a:rPr kumimoji="1" lang="zh-CN" altLang="en-US" sz="1200" dirty="0">
                <a:latin typeface="Microsoft YaHei" charset="0"/>
                <a:ea typeface="Microsoft YaHei" charset="0"/>
                <a:cs typeface="Microsoft YaHei" charset="0"/>
              </a:rPr>
              <a:t>芝麻信用</a:t>
            </a:r>
            <a:r>
              <a:rPr kumimoji="1" lang="en-US" altLang="zh-CN" sz="1200" dirty="0">
                <a:latin typeface="Microsoft YaHei" charset="0"/>
                <a:ea typeface="Microsoft YaHei" charset="0"/>
                <a:cs typeface="Microsoft YaHei" charset="0"/>
              </a:rPr>
              <a:t>)</a:t>
            </a:r>
            <a:endParaRPr kumimoji="1" lang="zh-CN" altLang="en-US" sz="1200" dirty="0">
              <a:latin typeface="Microsoft YaHei" charset="0"/>
              <a:ea typeface="Microsoft YaHei" charset="0"/>
              <a:cs typeface="Microsoft YaHei" charset="0"/>
            </a:endParaRPr>
          </a:p>
        </p:txBody>
      </p:sp>
      <p:sp>
        <p:nvSpPr>
          <p:cNvPr id="55" name="圆角矩形 54"/>
          <p:cNvSpPr/>
          <p:nvPr/>
        </p:nvSpPr>
        <p:spPr>
          <a:xfrm>
            <a:off x="4354313" y="6224341"/>
            <a:ext cx="1132087" cy="404444"/>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收单支付</a:t>
            </a:r>
            <a:endParaRPr kumimoji="1" lang="en-US" altLang="zh-CN" sz="1200" dirty="0">
              <a:latin typeface="Microsoft YaHei" charset="0"/>
              <a:ea typeface="Microsoft YaHei" charset="0"/>
              <a:cs typeface="Microsoft YaHei" charset="0"/>
            </a:endParaRPr>
          </a:p>
        </p:txBody>
      </p:sp>
      <p:sp>
        <p:nvSpPr>
          <p:cNvPr id="57" name="圆角矩形 380"/>
          <p:cNvSpPr>
            <a:spLocks noChangeArrowheads="1"/>
          </p:cNvSpPr>
          <p:nvPr/>
        </p:nvSpPr>
        <p:spPr bwMode="auto">
          <a:xfrm>
            <a:off x="683421" y="2440454"/>
            <a:ext cx="1263652"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黑名单管理</a:t>
            </a:r>
            <a:endParaRPr lang="en-US" altLang="zh-CN" sz="1200" dirty="0">
              <a:latin typeface="微软雅黑" pitchFamily="34" charset="-122"/>
              <a:ea typeface="微软雅黑" pitchFamily="34" charset="-122"/>
              <a:sym typeface="微软雅黑" pitchFamily="34" charset="-122"/>
            </a:endParaRPr>
          </a:p>
        </p:txBody>
      </p:sp>
      <p:sp>
        <p:nvSpPr>
          <p:cNvPr id="44" name="圆柱形 43"/>
          <p:cNvSpPr/>
          <p:nvPr/>
        </p:nvSpPr>
        <p:spPr>
          <a:xfrm>
            <a:off x="2726051" y="3587107"/>
            <a:ext cx="1060223" cy="394986"/>
          </a:xfrm>
          <a:prstGeom prst="can">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002060"/>
                </a:solidFill>
                <a:latin typeface="Microsoft YaHei" charset="0"/>
                <a:ea typeface="Microsoft YaHei" charset="0"/>
                <a:cs typeface="Microsoft YaHei" charset="0"/>
              </a:rPr>
              <a:t>用户信息库</a:t>
            </a:r>
          </a:p>
        </p:txBody>
      </p:sp>
      <p:sp>
        <p:nvSpPr>
          <p:cNvPr id="61" name="圆柱形 60"/>
          <p:cNvSpPr/>
          <p:nvPr/>
        </p:nvSpPr>
        <p:spPr>
          <a:xfrm>
            <a:off x="4170390" y="3587107"/>
            <a:ext cx="1060223" cy="394986"/>
          </a:xfrm>
          <a:prstGeom prst="can">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002060"/>
                </a:solidFill>
                <a:latin typeface="Microsoft YaHei" charset="0"/>
                <a:ea typeface="Microsoft YaHei" charset="0"/>
                <a:cs typeface="Microsoft YaHei" charset="0"/>
              </a:rPr>
              <a:t>订单信息库</a:t>
            </a:r>
          </a:p>
        </p:txBody>
      </p:sp>
      <p:sp>
        <p:nvSpPr>
          <p:cNvPr id="63" name="圆柱形 62"/>
          <p:cNvSpPr/>
          <p:nvPr/>
        </p:nvSpPr>
        <p:spPr>
          <a:xfrm>
            <a:off x="5562948" y="3587107"/>
            <a:ext cx="1060223" cy="394986"/>
          </a:xfrm>
          <a:prstGeom prst="can">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002060"/>
                </a:solidFill>
                <a:latin typeface="Microsoft YaHei" charset="0"/>
                <a:ea typeface="Microsoft YaHei" charset="0"/>
                <a:cs typeface="Microsoft YaHei" charset="0"/>
              </a:rPr>
              <a:t>用户行为库</a:t>
            </a:r>
          </a:p>
        </p:txBody>
      </p:sp>
      <p:sp>
        <p:nvSpPr>
          <p:cNvPr id="64" name="圆柱形 63"/>
          <p:cNvSpPr/>
          <p:nvPr/>
        </p:nvSpPr>
        <p:spPr>
          <a:xfrm>
            <a:off x="6821786" y="3587107"/>
            <a:ext cx="1060223" cy="394986"/>
          </a:xfrm>
          <a:prstGeom prst="can">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002060"/>
                </a:solidFill>
                <a:latin typeface="Microsoft YaHei" charset="0"/>
                <a:ea typeface="Microsoft YaHei" charset="0"/>
                <a:cs typeface="Microsoft YaHei" charset="0"/>
              </a:rPr>
              <a:t>票务信息库</a:t>
            </a:r>
          </a:p>
        </p:txBody>
      </p:sp>
      <p:sp>
        <p:nvSpPr>
          <p:cNvPr id="65" name="圆柱形 64"/>
          <p:cNvSpPr/>
          <p:nvPr/>
        </p:nvSpPr>
        <p:spPr>
          <a:xfrm>
            <a:off x="8105509" y="3587107"/>
            <a:ext cx="1060223" cy="394986"/>
          </a:xfrm>
          <a:prstGeom prst="can">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002060"/>
                </a:solidFill>
                <a:latin typeface="Microsoft YaHei" charset="0"/>
                <a:ea typeface="Microsoft YaHei" charset="0"/>
                <a:cs typeface="Microsoft YaHei" charset="0"/>
              </a:rPr>
              <a:t>地铁信息库</a:t>
            </a:r>
          </a:p>
        </p:txBody>
      </p:sp>
      <p:sp>
        <p:nvSpPr>
          <p:cNvPr id="73" name="圆柱形 72"/>
          <p:cNvSpPr/>
          <p:nvPr/>
        </p:nvSpPr>
        <p:spPr>
          <a:xfrm>
            <a:off x="9391879" y="3587107"/>
            <a:ext cx="1060223" cy="394986"/>
          </a:xfrm>
          <a:prstGeom prst="can">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002060"/>
                </a:solidFill>
                <a:latin typeface="Microsoft YaHei" charset="0"/>
                <a:ea typeface="Microsoft YaHei" charset="0"/>
                <a:cs typeface="Microsoft YaHei" charset="0"/>
              </a:rPr>
              <a:t>接入商户信息库</a:t>
            </a:r>
          </a:p>
        </p:txBody>
      </p:sp>
      <p:sp>
        <p:nvSpPr>
          <p:cNvPr id="74" name="TextBox 73"/>
          <p:cNvSpPr txBox="1"/>
          <p:nvPr/>
        </p:nvSpPr>
        <p:spPr>
          <a:xfrm>
            <a:off x="950121" y="3415014"/>
            <a:ext cx="497679" cy="738664"/>
          </a:xfrm>
          <a:prstGeom prst="rect">
            <a:avLst/>
          </a:prstGeom>
          <a:noFill/>
        </p:spPr>
        <p:txBody>
          <a:bodyPr wrap="square" rtlCol="0">
            <a:spAutoFit/>
          </a:bodyPr>
          <a:lstStyle/>
          <a:p>
            <a:r>
              <a:rPr lang="zh-CN" altLang="en-US" sz="1400" dirty="0">
                <a:latin typeface="微软雅黑" pitchFamily="34" charset="-122"/>
                <a:ea typeface="微软雅黑" pitchFamily="34" charset="-122"/>
              </a:rPr>
              <a:t>信</a:t>
            </a:r>
            <a:endParaRPr lang="en-US" altLang="zh-CN" sz="1400" dirty="0">
              <a:latin typeface="微软雅黑" pitchFamily="34" charset="-122"/>
              <a:ea typeface="微软雅黑" pitchFamily="34" charset="-122"/>
            </a:endParaRPr>
          </a:p>
          <a:p>
            <a:r>
              <a:rPr lang="zh-CN" altLang="en-US" sz="1400" dirty="0">
                <a:latin typeface="微软雅黑" pitchFamily="34" charset="-122"/>
                <a:ea typeface="微软雅黑" pitchFamily="34" charset="-122"/>
              </a:rPr>
              <a:t>息</a:t>
            </a:r>
            <a:endParaRPr lang="en-US" altLang="zh-CN" sz="1400" dirty="0">
              <a:latin typeface="微软雅黑" pitchFamily="34" charset="-122"/>
              <a:ea typeface="微软雅黑" pitchFamily="34" charset="-122"/>
            </a:endParaRPr>
          </a:p>
          <a:p>
            <a:r>
              <a:rPr lang="zh-CN" altLang="en-US" sz="1400" dirty="0">
                <a:latin typeface="微软雅黑" pitchFamily="34" charset="-122"/>
                <a:ea typeface="微软雅黑" pitchFamily="34" charset="-122"/>
              </a:rPr>
              <a:t>层</a:t>
            </a:r>
          </a:p>
        </p:txBody>
      </p:sp>
      <p:sp>
        <p:nvSpPr>
          <p:cNvPr id="75" name="圆角矩形 74"/>
          <p:cNvSpPr/>
          <p:nvPr/>
        </p:nvSpPr>
        <p:spPr bwMode="auto">
          <a:xfrm>
            <a:off x="683420" y="4153678"/>
            <a:ext cx="11161143" cy="592479"/>
          </a:xfrm>
          <a:prstGeom prst="roundRect">
            <a:avLst>
              <a:gd name="adj" fmla="val 15424"/>
            </a:avLst>
          </a:prstGeom>
          <a:noFill/>
          <a:extLst/>
        </p:spPr>
        <p:style>
          <a:lnRef idx="1">
            <a:schemeClr val="accent2"/>
          </a:lnRef>
          <a:fillRef idx="3">
            <a:schemeClr val="accent2"/>
          </a:fillRef>
          <a:effectRef idx="2">
            <a:schemeClr val="accent2"/>
          </a:effectRef>
          <a:fontRef idx="minor">
            <a:schemeClr val="lt1"/>
          </a:fontRef>
        </p:style>
        <p:txBody>
          <a:bodyPr lIns="45720" tIns="22860" rIns="45720" bIns="22860" anchor="t"/>
          <a:lstStyle/>
          <a:p>
            <a:pPr algn="ctr"/>
            <a:r>
              <a:rPr lang="zh-CN" altLang="en-US" sz="1800" b="1" dirty="0">
                <a:solidFill>
                  <a:schemeClr val="bg1"/>
                </a:solidFill>
                <a:latin typeface="微软雅黑" pitchFamily="34" charset="-122"/>
                <a:ea typeface="微软雅黑" pitchFamily="34" charset="-122"/>
              </a:rPr>
              <a:t>统</a:t>
            </a:r>
            <a:endParaRPr lang="en-US" altLang="zh-CN" sz="1800" b="1" dirty="0">
              <a:solidFill>
                <a:schemeClr val="bg1"/>
              </a:solidFill>
              <a:latin typeface="微软雅黑" pitchFamily="34" charset="-122"/>
              <a:ea typeface="微软雅黑" pitchFamily="34" charset="-122"/>
            </a:endParaRPr>
          </a:p>
          <a:p>
            <a:pPr algn="ctr"/>
            <a:endParaRPr lang="en-US" altLang="zh-CN" sz="1800" b="1" dirty="0">
              <a:solidFill>
                <a:schemeClr val="bg1"/>
              </a:solidFill>
              <a:latin typeface="微软雅黑" pitchFamily="34" charset="-122"/>
              <a:ea typeface="微软雅黑" pitchFamily="34" charset="-122"/>
            </a:endParaRPr>
          </a:p>
          <a:p>
            <a:pPr algn="ctr"/>
            <a:endParaRPr lang="en-US" altLang="zh-CN" sz="1800" b="1" dirty="0">
              <a:solidFill>
                <a:schemeClr val="bg1"/>
              </a:solidFill>
              <a:latin typeface="微软雅黑" pitchFamily="34" charset="-122"/>
              <a:ea typeface="微软雅黑" pitchFamily="34" charset="-122"/>
            </a:endParaRPr>
          </a:p>
        </p:txBody>
      </p:sp>
      <p:sp>
        <p:nvSpPr>
          <p:cNvPr id="82" name="TextBox 81"/>
          <p:cNvSpPr txBox="1"/>
          <p:nvPr/>
        </p:nvSpPr>
        <p:spPr>
          <a:xfrm>
            <a:off x="950121" y="4102878"/>
            <a:ext cx="751679" cy="738664"/>
          </a:xfrm>
          <a:prstGeom prst="rect">
            <a:avLst/>
          </a:prstGeom>
          <a:noFill/>
        </p:spPr>
        <p:txBody>
          <a:bodyPr wrap="square" rtlCol="0">
            <a:spAutoFit/>
          </a:bodyPr>
          <a:lstStyle/>
          <a:p>
            <a:r>
              <a:rPr lang="zh-CN" altLang="en-US" sz="1400" dirty="0">
                <a:latin typeface="微软雅黑" pitchFamily="34" charset="-122"/>
                <a:ea typeface="微软雅黑" pitchFamily="34" charset="-122"/>
              </a:rPr>
              <a:t>基础</a:t>
            </a:r>
            <a:endParaRPr lang="en-US" altLang="zh-CN" sz="1400" dirty="0">
              <a:latin typeface="微软雅黑" pitchFamily="34" charset="-122"/>
              <a:ea typeface="微软雅黑" pitchFamily="34" charset="-122"/>
            </a:endParaRPr>
          </a:p>
          <a:p>
            <a:r>
              <a:rPr lang="zh-CN" altLang="en-US" sz="1400" dirty="0">
                <a:latin typeface="微软雅黑" pitchFamily="34" charset="-122"/>
                <a:ea typeface="微软雅黑" pitchFamily="34" charset="-122"/>
              </a:rPr>
              <a:t>设施</a:t>
            </a:r>
            <a:endParaRPr lang="en-US" altLang="zh-CN" sz="1400" dirty="0">
              <a:latin typeface="微软雅黑" pitchFamily="34" charset="-122"/>
              <a:ea typeface="微软雅黑" pitchFamily="34" charset="-122"/>
            </a:endParaRPr>
          </a:p>
          <a:p>
            <a:r>
              <a:rPr lang="zh-CN" altLang="en-US" sz="1400" dirty="0">
                <a:latin typeface="微软雅黑" pitchFamily="34" charset="-122"/>
                <a:ea typeface="微软雅黑" pitchFamily="34" charset="-122"/>
              </a:rPr>
              <a:t>层</a:t>
            </a:r>
          </a:p>
        </p:txBody>
      </p:sp>
      <p:sp>
        <p:nvSpPr>
          <p:cNvPr id="91" name="圆角矩形 380"/>
          <p:cNvSpPr>
            <a:spLocks noChangeArrowheads="1"/>
          </p:cNvSpPr>
          <p:nvPr/>
        </p:nvSpPr>
        <p:spPr bwMode="auto">
          <a:xfrm>
            <a:off x="4097237" y="4255278"/>
            <a:ext cx="1199951"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数据存储服务</a:t>
            </a:r>
            <a:endParaRPr lang="en-US" altLang="zh-CN" sz="1200" dirty="0">
              <a:latin typeface="微软雅黑" pitchFamily="34" charset="-122"/>
              <a:ea typeface="微软雅黑" pitchFamily="34" charset="-122"/>
              <a:sym typeface="微软雅黑" pitchFamily="34" charset="-122"/>
            </a:endParaRPr>
          </a:p>
        </p:txBody>
      </p:sp>
      <p:sp>
        <p:nvSpPr>
          <p:cNvPr id="92" name="圆角矩形 380"/>
          <p:cNvSpPr>
            <a:spLocks noChangeArrowheads="1"/>
          </p:cNvSpPr>
          <p:nvPr/>
        </p:nvSpPr>
        <p:spPr bwMode="auto">
          <a:xfrm>
            <a:off x="5420172" y="4255278"/>
            <a:ext cx="1199951"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可用性保障</a:t>
            </a:r>
            <a:endParaRPr lang="en-US" altLang="zh-CN" sz="1200" dirty="0">
              <a:latin typeface="微软雅黑" pitchFamily="34" charset="-122"/>
              <a:ea typeface="微软雅黑" pitchFamily="34" charset="-122"/>
              <a:sym typeface="微软雅黑" pitchFamily="34" charset="-122"/>
            </a:endParaRPr>
          </a:p>
        </p:txBody>
      </p:sp>
      <p:sp>
        <p:nvSpPr>
          <p:cNvPr id="93" name="圆角矩形 380"/>
          <p:cNvSpPr>
            <a:spLocks noChangeArrowheads="1"/>
          </p:cNvSpPr>
          <p:nvPr/>
        </p:nvSpPr>
        <p:spPr bwMode="auto">
          <a:xfrm>
            <a:off x="6780610" y="4255278"/>
            <a:ext cx="1199951"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基础安全保障</a:t>
            </a:r>
            <a:endParaRPr lang="en-US" altLang="zh-CN" sz="1200" dirty="0">
              <a:latin typeface="微软雅黑" pitchFamily="34" charset="-122"/>
              <a:ea typeface="微软雅黑" pitchFamily="34" charset="-122"/>
              <a:sym typeface="微软雅黑" pitchFamily="34" charset="-122"/>
            </a:endParaRPr>
          </a:p>
        </p:txBody>
      </p:sp>
      <p:sp>
        <p:nvSpPr>
          <p:cNvPr id="94" name="圆角矩形 380"/>
          <p:cNvSpPr>
            <a:spLocks noChangeArrowheads="1"/>
          </p:cNvSpPr>
          <p:nvPr/>
        </p:nvSpPr>
        <p:spPr bwMode="auto">
          <a:xfrm>
            <a:off x="8094616" y="4255278"/>
            <a:ext cx="1199951"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资源监控服务</a:t>
            </a:r>
            <a:endParaRPr lang="en-US" altLang="zh-CN" sz="1200" dirty="0">
              <a:latin typeface="微软雅黑" pitchFamily="34" charset="-122"/>
              <a:ea typeface="微软雅黑" pitchFamily="34" charset="-122"/>
              <a:sym typeface="微软雅黑" pitchFamily="34" charset="-122"/>
            </a:endParaRPr>
          </a:p>
        </p:txBody>
      </p:sp>
      <p:sp>
        <p:nvSpPr>
          <p:cNvPr id="95" name="圆角矩形 380"/>
          <p:cNvSpPr>
            <a:spLocks noChangeArrowheads="1"/>
          </p:cNvSpPr>
          <p:nvPr/>
        </p:nvSpPr>
        <p:spPr bwMode="auto">
          <a:xfrm>
            <a:off x="9404550" y="4255278"/>
            <a:ext cx="1199951"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实时数据分析</a:t>
            </a:r>
            <a:endParaRPr lang="en-US" altLang="zh-CN" sz="1200" dirty="0">
              <a:latin typeface="微软雅黑" pitchFamily="34" charset="-122"/>
              <a:ea typeface="微软雅黑" pitchFamily="34" charset="-122"/>
              <a:sym typeface="微软雅黑" pitchFamily="34" charset="-122"/>
            </a:endParaRPr>
          </a:p>
        </p:txBody>
      </p:sp>
      <p:sp>
        <p:nvSpPr>
          <p:cNvPr id="96" name="圆角矩形 95"/>
          <p:cNvSpPr/>
          <p:nvPr/>
        </p:nvSpPr>
        <p:spPr>
          <a:xfrm>
            <a:off x="683421" y="3035300"/>
            <a:ext cx="5354555" cy="379714"/>
          </a:xfrm>
          <a:prstGeom prst="roundRect">
            <a:avLst/>
          </a:prstGeom>
          <a:solidFill>
            <a:schemeClr val="accent1">
              <a:lumMod val="75000"/>
            </a:schemeClr>
          </a:solidFill>
        </p:spPr>
        <p:style>
          <a:lnRef idx="1">
            <a:schemeClr val="accent2"/>
          </a:lnRef>
          <a:fillRef idx="3">
            <a:schemeClr val="accent2"/>
          </a:fillRef>
          <a:effectRef idx="2">
            <a:schemeClr val="accent2"/>
          </a:effectRef>
          <a:fontRef idx="minor">
            <a:schemeClr val="lt1"/>
          </a:fontRef>
        </p:style>
        <p:txBody>
          <a:bodyPr lIns="45720" tIns="22860" rIns="45720" bIns="22860" anchor="ctr"/>
          <a:lstStyle/>
          <a:p>
            <a:pPr algn="ctr" eaLnBrk="1" hangingPunct="1"/>
            <a:r>
              <a:rPr lang="zh-CN" altLang="en-US" sz="1400" b="1" dirty="0">
                <a:solidFill>
                  <a:schemeClr val="bg1"/>
                </a:solidFill>
                <a:latin typeface="微软雅黑" pitchFamily="34" charset="-122"/>
                <a:ea typeface="微软雅黑" pitchFamily="34" charset="-122"/>
              </a:rPr>
              <a:t>大数据服务</a:t>
            </a:r>
          </a:p>
        </p:txBody>
      </p:sp>
      <p:sp>
        <p:nvSpPr>
          <p:cNvPr id="97" name="圆角矩形 96"/>
          <p:cNvSpPr/>
          <p:nvPr/>
        </p:nvSpPr>
        <p:spPr>
          <a:xfrm>
            <a:off x="6076076" y="3035300"/>
            <a:ext cx="5768488" cy="379714"/>
          </a:xfrm>
          <a:prstGeom prst="roundRect">
            <a:avLst/>
          </a:prstGeom>
          <a:solidFill>
            <a:schemeClr val="accent1">
              <a:lumMod val="75000"/>
            </a:schemeClr>
          </a:solidFill>
        </p:spPr>
        <p:style>
          <a:lnRef idx="1">
            <a:schemeClr val="accent2"/>
          </a:lnRef>
          <a:fillRef idx="3">
            <a:schemeClr val="accent2"/>
          </a:fillRef>
          <a:effectRef idx="2">
            <a:schemeClr val="accent2"/>
          </a:effectRef>
          <a:fontRef idx="minor">
            <a:schemeClr val="lt1"/>
          </a:fontRef>
        </p:style>
        <p:txBody>
          <a:bodyPr lIns="45720" tIns="22860" rIns="45720" bIns="22860" anchor="ctr"/>
          <a:lstStyle/>
          <a:p>
            <a:pPr algn="ctr" eaLnBrk="1" hangingPunct="1"/>
            <a:r>
              <a:rPr lang="zh-CN" altLang="en-US" sz="1400" b="1" dirty="0">
                <a:solidFill>
                  <a:schemeClr val="bg1"/>
                </a:solidFill>
                <a:latin typeface="微软雅黑" pitchFamily="34" charset="-122"/>
                <a:ea typeface="微软雅黑" pitchFamily="34" charset="-122"/>
              </a:rPr>
              <a:t>中间件服务（</a:t>
            </a:r>
            <a:r>
              <a:rPr lang="en-US" altLang="zh-CN" sz="1400" b="1" dirty="0">
                <a:solidFill>
                  <a:schemeClr val="bg1"/>
                </a:solidFill>
                <a:latin typeface="微软雅黑" pitchFamily="34" charset="-122"/>
                <a:ea typeface="微软雅黑" pitchFamily="34" charset="-122"/>
              </a:rPr>
              <a:t>ESB\MQ\Cache</a:t>
            </a:r>
            <a:r>
              <a:rPr lang="zh-CN" altLang="en-US" sz="1400" b="1" dirty="0">
                <a:solidFill>
                  <a:schemeClr val="bg1"/>
                </a:solidFill>
                <a:latin typeface="微软雅黑" pitchFamily="34" charset="-122"/>
                <a:ea typeface="微软雅黑" pitchFamily="34" charset="-122"/>
              </a:rPr>
              <a:t>）</a:t>
            </a:r>
          </a:p>
        </p:txBody>
      </p:sp>
      <p:sp>
        <p:nvSpPr>
          <p:cNvPr id="76" name="矩形 75"/>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2072019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圆角矩形 55"/>
          <p:cNvSpPr/>
          <p:nvPr/>
        </p:nvSpPr>
        <p:spPr bwMode="auto">
          <a:xfrm>
            <a:off x="2374069" y="2412778"/>
            <a:ext cx="1676685" cy="2180336"/>
          </a:xfrm>
          <a:prstGeom prst="roundRect">
            <a:avLst>
              <a:gd name="adj" fmla="val 15424"/>
            </a:avLst>
          </a:prstGeom>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200" dirty="0">
                <a:solidFill>
                  <a:schemeClr val="bg1"/>
                </a:solidFill>
                <a:latin typeface="微软雅黑" pitchFamily="34" charset="-122"/>
                <a:ea typeface="微软雅黑" pitchFamily="34" charset="-122"/>
              </a:rPr>
              <a:t>数据系统</a:t>
            </a:r>
            <a:endParaRPr lang="en-US" altLang="zh-CN" sz="1200" dirty="0">
              <a:solidFill>
                <a:schemeClr val="bg1"/>
              </a:solidFill>
              <a:latin typeface="微软雅黑" pitchFamily="34" charset="-122"/>
              <a:ea typeface="微软雅黑" pitchFamily="34" charset="-122"/>
            </a:endParaRPr>
          </a:p>
        </p:txBody>
      </p:sp>
      <p:sp>
        <p:nvSpPr>
          <p:cNvPr id="5124" name="标题 1"/>
          <p:cNvSpPr>
            <a:spLocks noGrp="1" noChangeArrowheads="1"/>
          </p:cNvSpPr>
          <p:nvPr>
            <p:ph type="title" idx="4294967295"/>
          </p:nvPr>
        </p:nvSpPr>
        <p:spPr>
          <a:xfrm>
            <a:off x="200600" y="106933"/>
            <a:ext cx="11396559" cy="807850"/>
          </a:xfrm>
          <a:prstGeom prst="rect">
            <a:avLst/>
          </a:prstGeom>
        </p:spPr>
        <p:txBody>
          <a:bodyPr lIns="45720" tIns="22860" rIns="45720" bIns="22860"/>
          <a:lstStyle/>
          <a:p>
            <a:pPr algn="l"/>
            <a:r>
              <a:rPr lang="zh-CN" altLang="en-US" sz="3200" b="1" dirty="0">
                <a:solidFill>
                  <a:srgbClr val="00B0F0"/>
                </a:solidFill>
              </a:rPr>
              <a:t>多元化支付平台系统架构</a:t>
            </a:r>
            <a:endParaRPr lang="zh-CN" altLang="en-US" sz="3200" b="1" dirty="0">
              <a:solidFill>
                <a:srgbClr val="00B0F0"/>
              </a:solidFill>
              <a:sym typeface="微软雅黑" pitchFamily="34" charset="-122"/>
            </a:endParaRPr>
          </a:p>
        </p:txBody>
      </p:sp>
      <p:sp>
        <p:nvSpPr>
          <p:cNvPr id="109" name="圆角矩形 380"/>
          <p:cNvSpPr>
            <a:spLocks noChangeArrowheads="1"/>
          </p:cNvSpPr>
          <p:nvPr/>
        </p:nvSpPr>
        <p:spPr bwMode="auto">
          <a:xfrm>
            <a:off x="2511385" y="2778406"/>
            <a:ext cx="1399670"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终端数据存储</a:t>
            </a:r>
            <a:endParaRPr lang="en-US" altLang="zh-CN" sz="1200" dirty="0">
              <a:latin typeface="微软雅黑" pitchFamily="34" charset="-122"/>
              <a:ea typeface="微软雅黑" pitchFamily="34" charset="-122"/>
              <a:sym typeface="微软雅黑" pitchFamily="34" charset="-122"/>
            </a:endParaRPr>
          </a:p>
        </p:txBody>
      </p:sp>
      <p:cxnSp>
        <p:nvCxnSpPr>
          <p:cNvPr id="111" name="直接连接符 110"/>
          <p:cNvCxnSpPr>
            <a:cxnSpLocks/>
          </p:cNvCxnSpPr>
          <p:nvPr/>
        </p:nvCxnSpPr>
        <p:spPr>
          <a:xfrm>
            <a:off x="4566469" y="1773373"/>
            <a:ext cx="4952000"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134" name="圆角矩形 380"/>
          <p:cNvSpPr>
            <a:spLocks noChangeArrowheads="1"/>
          </p:cNvSpPr>
          <p:nvPr/>
        </p:nvSpPr>
        <p:spPr bwMode="auto">
          <a:xfrm>
            <a:off x="2511384" y="3396222"/>
            <a:ext cx="1399672"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终端数据转发</a:t>
            </a:r>
            <a:endParaRPr lang="en-US" altLang="zh-CN" sz="1200" dirty="0">
              <a:latin typeface="微软雅黑" pitchFamily="34" charset="-122"/>
              <a:ea typeface="微软雅黑" pitchFamily="34" charset="-122"/>
              <a:sym typeface="微软雅黑" pitchFamily="34" charset="-122"/>
            </a:endParaRPr>
          </a:p>
        </p:txBody>
      </p:sp>
      <p:sp>
        <p:nvSpPr>
          <p:cNvPr id="58" name="圆角矩形 57"/>
          <p:cNvSpPr/>
          <p:nvPr/>
        </p:nvSpPr>
        <p:spPr bwMode="auto">
          <a:xfrm>
            <a:off x="4120532" y="2412778"/>
            <a:ext cx="1518439" cy="2204804"/>
          </a:xfrm>
          <a:prstGeom prst="roundRect">
            <a:avLst>
              <a:gd name="adj" fmla="val 15424"/>
            </a:avLst>
          </a:prstGeom>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200" dirty="0">
                <a:solidFill>
                  <a:schemeClr val="bg1"/>
                </a:solidFill>
                <a:latin typeface="微软雅黑" pitchFamily="34" charset="-122"/>
                <a:ea typeface="微软雅黑" pitchFamily="34" charset="-122"/>
              </a:rPr>
              <a:t>交易系统</a:t>
            </a:r>
            <a:endParaRPr lang="en-US" altLang="zh-CN" sz="1200" dirty="0">
              <a:solidFill>
                <a:schemeClr val="bg1"/>
              </a:solidFill>
              <a:latin typeface="微软雅黑" pitchFamily="34" charset="-122"/>
              <a:ea typeface="微软雅黑" pitchFamily="34" charset="-122"/>
            </a:endParaRPr>
          </a:p>
        </p:txBody>
      </p:sp>
      <p:sp>
        <p:nvSpPr>
          <p:cNvPr id="59" name="圆角矩形 58"/>
          <p:cNvSpPr/>
          <p:nvPr/>
        </p:nvSpPr>
        <p:spPr bwMode="auto">
          <a:xfrm>
            <a:off x="811742" y="2402105"/>
            <a:ext cx="1499114" cy="1562567"/>
          </a:xfrm>
          <a:prstGeom prst="roundRect">
            <a:avLst>
              <a:gd name="adj" fmla="val 15424"/>
            </a:avLst>
          </a:prstGeom>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200" dirty="0">
                <a:solidFill>
                  <a:schemeClr val="bg1"/>
                </a:solidFill>
                <a:latin typeface="微软雅黑" pitchFamily="34" charset="-122"/>
                <a:ea typeface="微软雅黑" pitchFamily="34" charset="-122"/>
                <a:sym typeface="Helvetica Light"/>
              </a:rPr>
              <a:t>对账系统</a:t>
            </a:r>
            <a:endParaRPr lang="en-US" altLang="zh-CN" sz="1200" dirty="0">
              <a:solidFill>
                <a:schemeClr val="bg1"/>
              </a:solidFill>
              <a:latin typeface="微软雅黑" pitchFamily="34" charset="-122"/>
              <a:ea typeface="微软雅黑" pitchFamily="34" charset="-122"/>
              <a:sym typeface="Helvetica Light"/>
            </a:endParaRPr>
          </a:p>
        </p:txBody>
      </p:sp>
      <p:sp>
        <p:nvSpPr>
          <p:cNvPr id="48" name="圆角矩形 380"/>
          <p:cNvSpPr>
            <a:spLocks noChangeArrowheads="1"/>
          </p:cNvSpPr>
          <p:nvPr/>
        </p:nvSpPr>
        <p:spPr bwMode="auto">
          <a:xfrm>
            <a:off x="902836" y="3322599"/>
            <a:ext cx="1331819"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资金结算</a:t>
            </a:r>
            <a:endParaRPr lang="en-US" altLang="zh-CN" sz="1200" dirty="0">
              <a:latin typeface="微软雅黑" pitchFamily="34" charset="-122"/>
              <a:ea typeface="微软雅黑" pitchFamily="34" charset="-122"/>
              <a:sym typeface="微软雅黑" pitchFamily="34" charset="-122"/>
            </a:endParaRPr>
          </a:p>
        </p:txBody>
      </p:sp>
      <p:sp>
        <p:nvSpPr>
          <p:cNvPr id="49" name="圆角矩形 380"/>
          <p:cNvSpPr>
            <a:spLocks noChangeArrowheads="1"/>
          </p:cNvSpPr>
          <p:nvPr/>
        </p:nvSpPr>
        <p:spPr bwMode="auto">
          <a:xfrm>
            <a:off x="902837" y="2746857"/>
            <a:ext cx="1331818"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对账管理</a:t>
            </a:r>
            <a:endParaRPr lang="en-US" altLang="zh-CN" sz="1200" dirty="0">
              <a:latin typeface="微软雅黑" pitchFamily="34" charset="-122"/>
              <a:ea typeface="微软雅黑" pitchFamily="34" charset="-122"/>
              <a:sym typeface="微软雅黑" pitchFamily="34" charset="-122"/>
            </a:endParaRPr>
          </a:p>
        </p:txBody>
      </p:sp>
      <p:sp>
        <p:nvSpPr>
          <p:cNvPr id="60" name="圆角矩形 380"/>
          <p:cNvSpPr>
            <a:spLocks noChangeArrowheads="1"/>
          </p:cNvSpPr>
          <p:nvPr/>
        </p:nvSpPr>
        <p:spPr bwMode="auto">
          <a:xfrm>
            <a:off x="4267322" y="3459723"/>
            <a:ext cx="1215045"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交易管理</a:t>
            </a:r>
            <a:endParaRPr lang="en-US" altLang="zh-CN" sz="1200" dirty="0">
              <a:latin typeface="微软雅黑" pitchFamily="34" charset="-122"/>
              <a:ea typeface="微软雅黑" pitchFamily="34" charset="-122"/>
              <a:sym typeface="微软雅黑" pitchFamily="34" charset="-122"/>
            </a:endParaRPr>
          </a:p>
        </p:txBody>
      </p:sp>
      <p:sp>
        <p:nvSpPr>
          <p:cNvPr id="61" name="圆角矩形 380"/>
          <p:cNvSpPr>
            <a:spLocks noChangeArrowheads="1"/>
          </p:cNvSpPr>
          <p:nvPr/>
        </p:nvSpPr>
        <p:spPr bwMode="auto">
          <a:xfrm>
            <a:off x="4267322" y="4018445"/>
            <a:ext cx="1215045"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支付管理</a:t>
            </a:r>
            <a:endParaRPr lang="en-US" altLang="zh-CN" sz="1200" dirty="0">
              <a:latin typeface="微软雅黑" pitchFamily="34" charset="-122"/>
              <a:ea typeface="微软雅黑" pitchFamily="34" charset="-122"/>
              <a:sym typeface="微软雅黑" pitchFamily="34" charset="-122"/>
            </a:endParaRPr>
          </a:p>
        </p:txBody>
      </p:sp>
      <p:sp>
        <p:nvSpPr>
          <p:cNvPr id="62" name="圆角矩形 61"/>
          <p:cNvSpPr/>
          <p:nvPr/>
        </p:nvSpPr>
        <p:spPr bwMode="auto">
          <a:xfrm>
            <a:off x="7306604" y="2396312"/>
            <a:ext cx="1636774" cy="2845022"/>
          </a:xfrm>
          <a:prstGeom prst="roundRect">
            <a:avLst>
              <a:gd name="adj" fmla="val 15424"/>
            </a:avLst>
          </a:prstGeom>
          <a:solidFill>
            <a:schemeClr val="accent1">
              <a:lumMod val="40000"/>
              <a:lumOff val="60000"/>
            </a:schemeClr>
          </a:solidFill>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200" dirty="0">
                <a:solidFill>
                  <a:schemeClr val="bg1"/>
                </a:solidFill>
                <a:latin typeface="微软雅黑" pitchFamily="34" charset="-122"/>
                <a:ea typeface="微软雅黑" pitchFamily="34" charset="-122"/>
              </a:rPr>
              <a:t>监控运维系统</a:t>
            </a:r>
            <a:endParaRPr lang="en-US" altLang="zh-CN" sz="1200" dirty="0">
              <a:solidFill>
                <a:schemeClr val="bg1"/>
              </a:solidFill>
              <a:latin typeface="微软雅黑" pitchFamily="34" charset="-122"/>
              <a:ea typeface="微软雅黑" pitchFamily="34" charset="-122"/>
            </a:endParaRPr>
          </a:p>
        </p:txBody>
      </p:sp>
      <p:sp>
        <p:nvSpPr>
          <p:cNvPr id="137" name="圆角矩形 380"/>
          <p:cNvSpPr>
            <a:spLocks noChangeArrowheads="1"/>
          </p:cNvSpPr>
          <p:nvPr/>
        </p:nvSpPr>
        <p:spPr bwMode="auto">
          <a:xfrm>
            <a:off x="7431401" y="3528212"/>
            <a:ext cx="1387177"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系统监控</a:t>
            </a:r>
            <a:endParaRPr lang="en-US" altLang="zh-CN" sz="1200" dirty="0">
              <a:latin typeface="微软雅黑" pitchFamily="34" charset="-122"/>
              <a:ea typeface="微软雅黑" pitchFamily="34" charset="-122"/>
              <a:sym typeface="微软雅黑" pitchFamily="34" charset="-122"/>
            </a:endParaRPr>
          </a:p>
        </p:txBody>
      </p:sp>
      <p:sp>
        <p:nvSpPr>
          <p:cNvPr id="156" name="圆角矩形 380"/>
          <p:cNvSpPr>
            <a:spLocks noChangeArrowheads="1"/>
          </p:cNvSpPr>
          <p:nvPr/>
        </p:nvSpPr>
        <p:spPr bwMode="auto">
          <a:xfrm>
            <a:off x="7431402" y="2918066"/>
            <a:ext cx="1387177"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运维管理</a:t>
            </a:r>
            <a:endParaRPr lang="en-US" altLang="zh-CN" sz="1200" dirty="0">
              <a:latin typeface="微软雅黑" pitchFamily="34" charset="-122"/>
              <a:ea typeface="微软雅黑" pitchFamily="34" charset="-122"/>
              <a:sym typeface="微软雅黑" pitchFamily="34" charset="-122"/>
            </a:endParaRPr>
          </a:p>
        </p:txBody>
      </p:sp>
      <p:sp>
        <p:nvSpPr>
          <p:cNvPr id="66" name="圆角矩形 380"/>
          <p:cNvSpPr>
            <a:spLocks noChangeArrowheads="1"/>
          </p:cNvSpPr>
          <p:nvPr/>
        </p:nvSpPr>
        <p:spPr bwMode="auto">
          <a:xfrm>
            <a:off x="7428350" y="4072696"/>
            <a:ext cx="1387177"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报警</a:t>
            </a:r>
            <a:endParaRPr lang="en-US" altLang="zh-CN" sz="1200" dirty="0">
              <a:latin typeface="微软雅黑" pitchFamily="34" charset="-122"/>
              <a:ea typeface="微软雅黑" pitchFamily="34" charset="-122"/>
              <a:sym typeface="微软雅黑" pitchFamily="34" charset="-122"/>
            </a:endParaRPr>
          </a:p>
        </p:txBody>
      </p:sp>
      <p:sp>
        <p:nvSpPr>
          <p:cNvPr id="68" name="下箭头 67"/>
          <p:cNvSpPr/>
          <p:nvPr/>
        </p:nvSpPr>
        <p:spPr>
          <a:xfrm>
            <a:off x="6987536" y="1274989"/>
            <a:ext cx="340772" cy="506426"/>
          </a:xfrm>
          <a:prstGeom prst="upDownArrow">
            <a:avLst/>
          </a:prstGeom>
          <a:solidFill>
            <a:srgbClr val="E7E6E6"/>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39" name="圆角矩形 380"/>
          <p:cNvSpPr>
            <a:spLocks noChangeArrowheads="1"/>
          </p:cNvSpPr>
          <p:nvPr/>
        </p:nvSpPr>
        <p:spPr bwMode="auto">
          <a:xfrm>
            <a:off x="4267322" y="2867495"/>
            <a:ext cx="1215045"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计费规则</a:t>
            </a:r>
            <a:endParaRPr lang="en-US" altLang="zh-CN" sz="1200" dirty="0">
              <a:latin typeface="微软雅黑" pitchFamily="34" charset="-122"/>
              <a:ea typeface="微软雅黑" pitchFamily="34" charset="-122"/>
              <a:sym typeface="微软雅黑" pitchFamily="34" charset="-122"/>
            </a:endParaRPr>
          </a:p>
        </p:txBody>
      </p:sp>
      <p:sp>
        <p:nvSpPr>
          <p:cNvPr id="42" name="圆角矩形 41"/>
          <p:cNvSpPr/>
          <p:nvPr/>
        </p:nvSpPr>
        <p:spPr>
          <a:xfrm>
            <a:off x="1355009" y="931628"/>
            <a:ext cx="3211460" cy="404119"/>
          </a:xfrm>
          <a:prstGeom prst="roundRect">
            <a:avLst/>
          </a:prstGeom>
          <a:solidFill>
            <a:schemeClr val="accent2">
              <a:lumMod val="40000"/>
              <a:lumOff val="60000"/>
            </a:schemeClr>
          </a:solidFill>
        </p:spPr>
        <p:style>
          <a:lnRef idx="1">
            <a:schemeClr val="accent2"/>
          </a:lnRef>
          <a:fillRef idx="3">
            <a:schemeClr val="accent2"/>
          </a:fillRef>
          <a:effectRef idx="2">
            <a:schemeClr val="accent2"/>
          </a:effectRef>
          <a:fontRef idx="minor">
            <a:schemeClr val="lt1"/>
          </a:fontRef>
        </p:style>
        <p:txBody>
          <a:bodyPr lIns="45720" tIns="22860" rIns="45720" bIns="22860" anchor="t"/>
          <a:lstStyle/>
          <a:p>
            <a:pPr algn="ctr" eaLnBrk="1" hangingPunct="1"/>
            <a:r>
              <a:rPr lang="zh-CN" altLang="en-US" sz="1800" b="1" dirty="0">
                <a:solidFill>
                  <a:schemeClr val="bg1"/>
                </a:solidFill>
                <a:latin typeface="微软雅黑" pitchFamily="34" charset="-122"/>
                <a:ea typeface="微软雅黑" pitchFamily="34" charset="-122"/>
              </a:rPr>
              <a:t>地铁</a:t>
            </a:r>
            <a:r>
              <a:rPr lang="en-US" altLang="zh-CN" sz="1800" b="1" dirty="0">
                <a:solidFill>
                  <a:schemeClr val="bg1"/>
                </a:solidFill>
                <a:latin typeface="微软雅黑" pitchFamily="34" charset="-122"/>
                <a:ea typeface="微软雅黑" pitchFamily="34" charset="-122"/>
              </a:rPr>
              <a:t>ACC</a:t>
            </a:r>
            <a:r>
              <a:rPr lang="zh-CN" altLang="en-US" sz="1800" b="1" dirty="0">
                <a:solidFill>
                  <a:schemeClr val="bg1"/>
                </a:solidFill>
                <a:latin typeface="微软雅黑" pitchFamily="34" charset="-122"/>
                <a:ea typeface="微软雅黑" pitchFamily="34" charset="-122"/>
              </a:rPr>
              <a:t>系统</a:t>
            </a:r>
            <a:endParaRPr lang="en-US" altLang="zh-CN" sz="1800" b="1" dirty="0">
              <a:solidFill>
                <a:schemeClr val="bg1"/>
              </a:solidFill>
              <a:latin typeface="微软雅黑" pitchFamily="34" charset="-122"/>
              <a:ea typeface="微软雅黑" pitchFamily="34" charset="-122"/>
            </a:endParaRPr>
          </a:p>
          <a:p>
            <a:pPr algn="ctr" eaLnBrk="1" hangingPunct="1"/>
            <a:endParaRPr lang="zh-CN" altLang="en-US" sz="1800" b="1" dirty="0">
              <a:solidFill>
                <a:schemeClr val="bg1"/>
              </a:solidFill>
              <a:latin typeface="微软雅黑" pitchFamily="34" charset="-122"/>
              <a:ea typeface="微软雅黑" pitchFamily="34" charset="-122"/>
            </a:endParaRPr>
          </a:p>
        </p:txBody>
      </p:sp>
      <p:sp>
        <p:nvSpPr>
          <p:cNvPr id="2" name="矩形: 圆角 1">
            <a:extLst>
              <a:ext uri="{FF2B5EF4-FFF2-40B4-BE49-F238E27FC236}">
                <a16:creationId xmlns:a16="http://schemas.microsoft.com/office/drawing/2014/main" id="{5DD1B16E-3C68-4740-976A-033D6B9A8D55}"/>
              </a:ext>
            </a:extLst>
          </p:cNvPr>
          <p:cNvSpPr/>
          <p:nvPr/>
        </p:nvSpPr>
        <p:spPr>
          <a:xfrm>
            <a:off x="6386355" y="875383"/>
            <a:ext cx="1467409" cy="391051"/>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a:latin typeface="Microsoft YaHei" charset="0"/>
                <a:ea typeface="Microsoft YaHei" charset="0"/>
                <a:cs typeface="Microsoft YaHei" charset="0"/>
              </a:rPr>
              <a:t>APP</a:t>
            </a:r>
            <a:r>
              <a:rPr kumimoji="1" lang="zh-CN" altLang="en-US" sz="1200" dirty="0">
                <a:latin typeface="Microsoft YaHei" charset="0"/>
                <a:ea typeface="Microsoft YaHei" charset="0"/>
                <a:cs typeface="Microsoft YaHei" charset="0"/>
              </a:rPr>
              <a:t>出行平台</a:t>
            </a:r>
          </a:p>
        </p:txBody>
      </p:sp>
      <p:sp>
        <p:nvSpPr>
          <p:cNvPr id="3" name="矩形: 圆角 2">
            <a:extLst>
              <a:ext uri="{FF2B5EF4-FFF2-40B4-BE49-F238E27FC236}">
                <a16:creationId xmlns:a16="http://schemas.microsoft.com/office/drawing/2014/main" id="{D49FED11-321F-4CD8-9235-A7F3825D64D8}"/>
              </a:ext>
            </a:extLst>
          </p:cNvPr>
          <p:cNvSpPr/>
          <p:nvPr/>
        </p:nvSpPr>
        <p:spPr>
          <a:xfrm>
            <a:off x="3993547" y="5861316"/>
            <a:ext cx="1543355" cy="391051"/>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a:latin typeface="Microsoft YaHei" charset="0"/>
                <a:ea typeface="Microsoft YaHei" charset="0"/>
                <a:cs typeface="Microsoft YaHei" charset="0"/>
              </a:rPr>
              <a:t>SLE</a:t>
            </a:r>
            <a:endParaRPr kumimoji="1" lang="zh-CN" altLang="en-US" sz="1200" dirty="0">
              <a:latin typeface="Microsoft YaHei" charset="0"/>
              <a:ea typeface="Microsoft YaHei" charset="0"/>
              <a:cs typeface="Microsoft YaHei" charset="0"/>
            </a:endParaRPr>
          </a:p>
        </p:txBody>
      </p:sp>
      <p:sp>
        <p:nvSpPr>
          <p:cNvPr id="40" name="下箭头 67">
            <a:extLst>
              <a:ext uri="{FF2B5EF4-FFF2-40B4-BE49-F238E27FC236}">
                <a16:creationId xmlns:a16="http://schemas.microsoft.com/office/drawing/2014/main" id="{309BB61E-2A3C-4A4B-A9B8-4B5C80EB896A}"/>
              </a:ext>
            </a:extLst>
          </p:cNvPr>
          <p:cNvSpPr/>
          <p:nvPr/>
        </p:nvSpPr>
        <p:spPr>
          <a:xfrm>
            <a:off x="2940327" y="1335748"/>
            <a:ext cx="340772" cy="1001540"/>
          </a:xfrm>
          <a:prstGeom prst="upDownArrow">
            <a:avLst/>
          </a:prstGeom>
          <a:solidFill>
            <a:srgbClr val="E7E6E6"/>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cxnSp>
        <p:nvCxnSpPr>
          <p:cNvPr id="53" name="直接连接符 52">
            <a:extLst>
              <a:ext uri="{FF2B5EF4-FFF2-40B4-BE49-F238E27FC236}">
                <a16:creationId xmlns:a16="http://schemas.microsoft.com/office/drawing/2014/main" id="{55C4C792-DF0C-4946-B269-029B9FA99B6A}"/>
              </a:ext>
            </a:extLst>
          </p:cNvPr>
          <p:cNvCxnSpPr>
            <a:cxnSpLocks/>
          </p:cNvCxnSpPr>
          <p:nvPr/>
        </p:nvCxnSpPr>
        <p:spPr>
          <a:xfrm>
            <a:off x="505098" y="5358673"/>
            <a:ext cx="9013371"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63" name="下箭头 67">
            <a:extLst>
              <a:ext uri="{FF2B5EF4-FFF2-40B4-BE49-F238E27FC236}">
                <a16:creationId xmlns:a16="http://schemas.microsoft.com/office/drawing/2014/main" id="{83A575A2-0AB9-4505-AC4F-A84E3811C091}"/>
              </a:ext>
            </a:extLst>
          </p:cNvPr>
          <p:cNvSpPr/>
          <p:nvPr/>
        </p:nvSpPr>
        <p:spPr>
          <a:xfrm>
            <a:off x="4573810" y="5358673"/>
            <a:ext cx="340772" cy="502643"/>
          </a:xfrm>
          <a:prstGeom prst="upDownArrow">
            <a:avLst/>
          </a:prstGeom>
          <a:solidFill>
            <a:srgbClr val="E7E6E6"/>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64" name="圆角矩形 380">
            <a:extLst>
              <a:ext uri="{FF2B5EF4-FFF2-40B4-BE49-F238E27FC236}">
                <a16:creationId xmlns:a16="http://schemas.microsoft.com/office/drawing/2014/main" id="{80EEB582-A3AA-4E8C-8E4E-890D8CB03B28}"/>
              </a:ext>
            </a:extLst>
          </p:cNvPr>
          <p:cNvSpPr>
            <a:spLocks noChangeArrowheads="1"/>
          </p:cNvSpPr>
          <p:nvPr/>
        </p:nvSpPr>
        <p:spPr bwMode="auto">
          <a:xfrm>
            <a:off x="2499772" y="3954944"/>
            <a:ext cx="1411284"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报表管理</a:t>
            </a:r>
            <a:endParaRPr lang="en-US" altLang="zh-CN" sz="1200" dirty="0">
              <a:latin typeface="微软雅黑" pitchFamily="34" charset="-122"/>
              <a:ea typeface="微软雅黑" pitchFamily="34" charset="-122"/>
              <a:sym typeface="微软雅黑" pitchFamily="34" charset="-122"/>
            </a:endParaRPr>
          </a:p>
        </p:txBody>
      </p:sp>
      <p:sp>
        <p:nvSpPr>
          <p:cNvPr id="65" name="圆角矩形 58">
            <a:extLst>
              <a:ext uri="{FF2B5EF4-FFF2-40B4-BE49-F238E27FC236}">
                <a16:creationId xmlns:a16="http://schemas.microsoft.com/office/drawing/2014/main" id="{E2A3C463-FCB7-4B30-A22E-644E38628794}"/>
              </a:ext>
            </a:extLst>
          </p:cNvPr>
          <p:cNvSpPr/>
          <p:nvPr/>
        </p:nvSpPr>
        <p:spPr bwMode="auto">
          <a:xfrm>
            <a:off x="5749731" y="2406059"/>
            <a:ext cx="1467410" cy="2177307"/>
          </a:xfrm>
          <a:prstGeom prst="roundRect">
            <a:avLst>
              <a:gd name="adj" fmla="val 15424"/>
            </a:avLst>
          </a:prstGeom>
          <a:ln/>
          <a:extLst/>
        </p:spPr>
        <p:style>
          <a:lnRef idx="2">
            <a:schemeClr val="accent1">
              <a:shade val="50000"/>
            </a:schemeClr>
          </a:lnRef>
          <a:fillRef idx="1">
            <a:schemeClr val="accent1"/>
          </a:fillRef>
          <a:effectRef idx="0">
            <a:schemeClr val="accent1"/>
          </a:effectRef>
          <a:fontRef idx="minor">
            <a:schemeClr val="lt1"/>
          </a:fontRef>
        </p:style>
        <p:txBody>
          <a:bodyPr vert="horz" wrap="none" lIns="45720" tIns="22860" rIns="45720" bIns="22860" numCol="1" rtlCol="0" anchor="t" anchorCtr="0" compatLnSpc="1">
            <a:prstTxWarp prst="textNoShape">
              <a:avLst/>
            </a:prstTxWarp>
          </a:bodyPr>
          <a:lstStyle/>
          <a:p>
            <a:pPr algn="ctr" eaLnBrk="0" fontAlgn="base" hangingPunct="0">
              <a:spcBef>
                <a:spcPct val="0"/>
              </a:spcBef>
              <a:spcAft>
                <a:spcPct val="0"/>
              </a:spcAft>
            </a:pPr>
            <a:r>
              <a:rPr lang="zh-CN" altLang="en-US" sz="1200" dirty="0">
                <a:solidFill>
                  <a:schemeClr val="bg1"/>
                </a:solidFill>
                <a:latin typeface="微软雅黑" pitchFamily="34" charset="-122"/>
                <a:ea typeface="微软雅黑" pitchFamily="34" charset="-122"/>
                <a:sym typeface="Helvetica Light"/>
              </a:rPr>
              <a:t>设备管理</a:t>
            </a:r>
            <a:endParaRPr lang="en-US" altLang="zh-CN" sz="1200" dirty="0">
              <a:solidFill>
                <a:schemeClr val="bg1"/>
              </a:solidFill>
              <a:latin typeface="微软雅黑" pitchFamily="34" charset="-122"/>
              <a:ea typeface="微软雅黑" pitchFamily="34" charset="-122"/>
              <a:sym typeface="Helvetica Light"/>
            </a:endParaRPr>
          </a:p>
        </p:txBody>
      </p:sp>
      <p:sp>
        <p:nvSpPr>
          <p:cNvPr id="74" name="圆角矩形 380">
            <a:extLst>
              <a:ext uri="{FF2B5EF4-FFF2-40B4-BE49-F238E27FC236}">
                <a16:creationId xmlns:a16="http://schemas.microsoft.com/office/drawing/2014/main" id="{3E97A697-EB7F-4E6E-8FCD-4BB0BEC797E2}"/>
              </a:ext>
            </a:extLst>
          </p:cNvPr>
          <p:cNvSpPr>
            <a:spLocks noChangeArrowheads="1"/>
          </p:cNvSpPr>
          <p:nvPr/>
        </p:nvSpPr>
        <p:spPr bwMode="auto">
          <a:xfrm>
            <a:off x="5840825" y="3402753"/>
            <a:ext cx="1300115"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设备校验</a:t>
            </a:r>
            <a:endParaRPr lang="en-US" altLang="zh-CN" sz="1200" dirty="0">
              <a:latin typeface="微软雅黑" pitchFamily="34" charset="-122"/>
              <a:ea typeface="微软雅黑" pitchFamily="34" charset="-122"/>
              <a:sym typeface="微软雅黑" pitchFamily="34" charset="-122"/>
            </a:endParaRPr>
          </a:p>
        </p:txBody>
      </p:sp>
      <p:sp>
        <p:nvSpPr>
          <p:cNvPr id="75" name="圆角矩形 380">
            <a:extLst>
              <a:ext uri="{FF2B5EF4-FFF2-40B4-BE49-F238E27FC236}">
                <a16:creationId xmlns:a16="http://schemas.microsoft.com/office/drawing/2014/main" id="{3E1A5EB9-80CB-465E-BC34-90A486938339}"/>
              </a:ext>
            </a:extLst>
          </p:cNvPr>
          <p:cNvSpPr>
            <a:spLocks noChangeArrowheads="1"/>
          </p:cNvSpPr>
          <p:nvPr/>
        </p:nvSpPr>
        <p:spPr bwMode="auto">
          <a:xfrm>
            <a:off x="5840826" y="2827011"/>
            <a:ext cx="1300114"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设备注册</a:t>
            </a:r>
            <a:endParaRPr lang="en-US" altLang="zh-CN" sz="1200" dirty="0">
              <a:latin typeface="微软雅黑" pitchFamily="34" charset="-122"/>
              <a:ea typeface="微软雅黑" pitchFamily="34" charset="-122"/>
              <a:sym typeface="微软雅黑" pitchFamily="34" charset="-122"/>
            </a:endParaRPr>
          </a:p>
        </p:txBody>
      </p:sp>
      <p:sp>
        <p:nvSpPr>
          <p:cNvPr id="78" name="圆角矩形 380">
            <a:extLst>
              <a:ext uri="{FF2B5EF4-FFF2-40B4-BE49-F238E27FC236}">
                <a16:creationId xmlns:a16="http://schemas.microsoft.com/office/drawing/2014/main" id="{F006EC1D-D81B-4754-891A-A400152ED7A4}"/>
              </a:ext>
            </a:extLst>
          </p:cNvPr>
          <p:cNvSpPr>
            <a:spLocks noChangeArrowheads="1"/>
          </p:cNvSpPr>
          <p:nvPr/>
        </p:nvSpPr>
        <p:spPr bwMode="auto">
          <a:xfrm>
            <a:off x="7433312" y="4635385"/>
            <a:ext cx="1387177"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日志管理</a:t>
            </a:r>
            <a:endParaRPr lang="en-US" altLang="zh-CN" sz="1200" dirty="0">
              <a:latin typeface="微软雅黑" pitchFamily="34" charset="-122"/>
              <a:ea typeface="微软雅黑" pitchFamily="34" charset="-122"/>
              <a:sym typeface="微软雅黑" pitchFamily="34" charset="-122"/>
            </a:endParaRPr>
          </a:p>
        </p:txBody>
      </p:sp>
      <p:sp>
        <p:nvSpPr>
          <p:cNvPr id="41" name="圆角矩形 380"/>
          <p:cNvSpPr>
            <a:spLocks noChangeArrowheads="1"/>
          </p:cNvSpPr>
          <p:nvPr/>
        </p:nvSpPr>
        <p:spPr bwMode="auto">
          <a:xfrm>
            <a:off x="5463866" y="1841105"/>
            <a:ext cx="2699001"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出口网关</a:t>
            </a:r>
            <a:endParaRPr lang="en-US" altLang="zh-CN" sz="1200" dirty="0">
              <a:latin typeface="微软雅黑" pitchFamily="34" charset="-122"/>
              <a:ea typeface="微软雅黑" pitchFamily="34" charset="-122"/>
              <a:sym typeface="微软雅黑" pitchFamily="34" charset="-122"/>
            </a:endParaRPr>
          </a:p>
        </p:txBody>
      </p:sp>
      <p:cxnSp>
        <p:nvCxnSpPr>
          <p:cNvPr id="43" name="直接连接符 42"/>
          <p:cNvCxnSpPr>
            <a:cxnSpLocks/>
          </p:cNvCxnSpPr>
          <p:nvPr/>
        </p:nvCxnSpPr>
        <p:spPr>
          <a:xfrm flipV="1">
            <a:off x="505098" y="2337287"/>
            <a:ext cx="9013371" cy="2"/>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44" name="圆角矩形 380">
            <a:extLst>
              <a:ext uri="{FF2B5EF4-FFF2-40B4-BE49-F238E27FC236}">
                <a16:creationId xmlns:a16="http://schemas.microsoft.com/office/drawing/2014/main" id="{3E97A697-EB7F-4E6E-8FCD-4BB0BEC797E2}"/>
              </a:ext>
            </a:extLst>
          </p:cNvPr>
          <p:cNvSpPr>
            <a:spLocks noChangeArrowheads="1"/>
          </p:cNvSpPr>
          <p:nvPr/>
        </p:nvSpPr>
        <p:spPr bwMode="auto">
          <a:xfrm>
            <a:off x="5853525" y="3948853"/>
            <a:ext cx="1300115"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zh-CN" altLang="en-US" sz="1200" dirty="0">
                <a:latin typeface="微软雅黑" pitchFamily="34" charset="-122"/>
                <a:ea typeface="微软雅黑" pitchFamily="34" charset="-122"/>
                <a:sym typeface="微软雅黑" pitchFamily="34" charset="-122"/>
              </a:rPr>
              <a:t>秘钥管理</a:t>
            </a:r>
            <a:endParaRPr lang="en-US" altLang="zh-CN" sz="1200" dirty="0">
              <a:latin typeface="微软雅黑" pitchFamily="34" charset="-122"/>
              <a:ea typeface="微软雅黑" pitchFamily="34" charset="-122"/>
              <a:sym typeface="微软雅黑" pitchFamily="34" charset="-122"/>
            </a:endParaRPr>
          </a:p>
        </p:txBody>
      </p:sp>
      <p:sp>
        <p:nvSpPr>
          <p:cNvPr id="45" name="矩形 44"/>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3753735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圆角矩形 30"/>
          <p:cNvSpPr/>
          <p:nvPr/>
        </p:nvSpPr>
        <p:spPr>
          <a:xfrm>
            <a:off x="725004" y="1887150"/>
            <a:ext cx="7568096" cy="2740251"/>
          </a:xfrm>
          <a:prstGeom prst="roundRect">
            <a:avLst/>
          </a:prstGeom>
          <a:solidFill>
            <a:schemeClr val="accent1">
              <a:lumMod val="60000"/>
              <a:lumOff val="4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en-US" altLang="zh-CN" sz="1800" b="1" dirty="0">
                <a:solidFill>
                  <a:srgbClr val="002060"/>
                </a:solidFill>
                <a:latin typeface="Microsoft YaHei" charset="0"/>
                <a:ea typeface="Microsoft YaHei" charset="0"/>
                <a:cs typeface="Microsoft YaHei" charset="0"/>
              </a:rPr>
              <a:t>APP</a:t>
            </a:r>
            <a:r>
              <a:rPr kumimoji="1" lang="zh-CN" altLang="en-US" sz="1800" b="1" dirty="0">
                <a:solidFill>
                  <a:srgbClr val="002060"/>
                </a:solidFill>
                <a:latin typeface="Microsoft YaHei" charset="0"/>
                <a:ea typeface="Microsoft YaHei" charset="0"/>
                <a:cs typeface="Microsoft YaHei" charset="0"/>
              </a:rPr>
              <a:t>手机端</a:t>
            </a:r>
          </a:p>
        </p:txBody>
      </p:sp>
      <p:sp>
        <p:nvSpPr>
          <p:cNvPr id="5124" name="标题 1"/>
          <p:cNvSpPr>
            <a:spLocks noGrp="1" noChangeArrowheads="1"/>
          </p:cNvSpPr>
          <p:nvPr>
            <p:ph type="title" idx="4294967295"/>
          </p:nvPr>
        </p:nvSpPr>
        <p:spPr>
          <a:xfrm>
            <a:off x="398516" y="172999"/>
            <a:ext cx="11396559" cy="807850"/>
          </a:xfrm>
          <a:prstGeom prst="rect">
            <a:avLst/>
          </a:prstGeom>
        </p:spPr>
        <p:txBody>
          <a:bodyPr lIns="45720" tIns="22860" rIns="45720" bIns="22860"/>
          <a:lstStyle/>
          <a:p>
            <a:pPr algn="l"/>
            <a:r>
              <a:rPr lang="en-US" altLang="zh-CN" sz="3200" b="1" dirty="0">
                <a:solidFill>
                  <a:srgbClr val="00B0F0"/>
                </a:solidFill>
              </a:rPr>
              <a:t>APP</a:t>
            </a:r>
            <a:r>
              <a:rPr lang="zh-CN" altLang="en-US" sz="3200" b="1" dirty="0">
                <a:solidFill>
                  <a:srgbClr val="00B0F0"/>
                </a:solidFill>
              </a:rPr>
              <a:t>终端架构</a:t>
            </a:r>
            <a:endParaRPr lang="zh-CN" altLang="en-US" sz="3200" b="1" dirty="0">
              <a:solidFill>
                <a:srgbClr val="00B0F0"/>
              </a:solidFill>
              <a:sym typeface="微软雅黑" pitchFamily="34" charset="-122"/>
            </a:endParaRPr>
          </a:p>
        </p:txBody>
      </p:sp>
      <p:sp>
        <p:nvSpPr>
          <p:cNvPr id="6" name="圆角矩形 5"/>
          <p:cNvSpPr/>
          <p:nvPr/>
        </p:nvSpPr>
        <p:spPr>
          <a:xfrm>
            <a:off x="2326308" y="2514600"/>
            <a:ext cx="1238527" cy="2032000"/>
          </a:xfrm>
          <a:prstGeom prst="roundRect">
            <a:avLst/>
          </a:prstGeom>
          <a:solidFill>
            <a:schemeClr val="accent4">
              <a:lumMod val="60000"/>
              <a:lumOff val="4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zh-CN" altLang="en-US" sz="1200" dirty="0">
                <a:solidFill>
                  <a:srgbClr val="545EE2"/>
                </a:solidFill>
                <a:latin typeface="Microsoft YaHei" charset="0"/>
                <a:ea typeface="Microsoft YaHei" charset="0"/>
                <a:cs typeface="Microsoft YaHei" charset="0"/>
              </a:rPr>
              <a:t>出行</a:t>
            </a:r>
          </a:p>
        </p:txBody>
      </p:sp>
      <p:sp>
        <p:nvSpPr>
          <p:cNvPr id="7" name="圆角矩形 6"/>
          <p:cNvSpPr/>
          <p:nvPr/>
        </p:nvSpPr>
        <p:spPr>
          <a:xfrm>
            <a:off x="2398644" y="2882900"/>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行程规划</a:t>
            </a:r>
          </a:p>
        </p:txBody>
      </p:sp>
      <p:sp>
        <p:nvSpPr>
          <p:cNvPr id="8" name="圆角矩形 7"/>
          <p:cNvSpPr/>
          <p:nvPr/>
        </p:nvSpPr>
        <p:spPr>
          <a:xfrm>
            <a:off x="2398644" y="3247888"/>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站点查询</a:t>
            </a:r>
          </a:p>
        </p:txBody>
      </p:sp>
      <p:sp>
        <p:nvSpPr>
          <p:cNvPr id="9" name="圆角矩形 8"/>
          <p:cNvSpPr/>
          <p:nvPr/>
        </p:nvSpPr>
        <p:spPr>
          <a:xfrm>
            <a:off x="2398644" y="3639380"/>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站内</a:t>
            </a:r>
            <a:r>
              <a:rPr kumimoji="1" lang="en-US" altLang="zh-CN" sz="1200" dirty="0">
                <a:solidFill>
                  <a:srgbClr val="545EE2"/>
                </a:solidFill>
                <a:latin typeface="Microsoft YaHei" charset="0"/>
                <a:ea typeface="Microsoft YaHei" charset="0"/>
                <a:cs typeface="Microsoft YaHei" charset="0"/>
              </a:rPr>
              <a:t>&amp;</a:t>
            </a:r>
            <a:r>
              <a:rPr kumimoji="1" lang="zh-CN" altLang="en-US" sz="1200" dirty="0">
                <a:solidFill>
                  <a:srgbClr val="545EE2"/>
                </a:solidFill>
                <a:latin typeface="Microsoft YaHei" charset="0"/>
                <a:ea typeface="Microsoft YaHei" charset="0"/>
                <a:cs typeface="Microsoft YaHei" charset="0"/>
              </a:rPr>
              <a:t>周边</a:t>
            </a:r>
          </a:p>
        </p:txBody>
      </p:sp>
      <p:sp>
        <p:nvSpPr>
          <p:cNvPr id="10" name="圆角矩形 9"/>
          <p:cNvSpPr/>
          <p:nvPr/>
        </p:nvSpPr>
        <p:spPr>
          <a:xfrm>
            <a:off x="2398644" y="4030872"/>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咨询</a:t>
            </a:r>
          </a:p>
        </p:txBody>
      </p:sp>
      <p:sp>
        <p:nvSpPr>
          <p:cNvPr id="11" name="圆角矩形 10"/>
          <p:cNvSpPr/>
          <p:nvPr/>
        </p:nvSpPr>
        <p:spPr>
          <a:xfrm>
            <a:off x="928204" y="2523988"/>
            <a:ext cx="1238527" cy="2032000"/>
          </a:xfrm>
          <a:prstGeom prst="roundRect">
            <a:avLst/>
          </a:prstGeom>
          <a:solidFill>
            <a:schemeClr val="accent4">
              <a:lumMod val="60000"/>
              <a:lumOff val="4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zh-CN" altLang="en-US" sz="1200" dirty="0">
                <a:solidFill>
                  <a:srgbClr val="545EE2"/>
                </a:solidFill>
                <a:latin typeface="Microsoft YaHei" charset="0"/>
                <a:ea typeface="Microsoft YaHei" charset="0"/>
                <a:cs typeface="Microsoft YaHei" charset="0"/>
              </a:rPr>
              <a:t>乘车</a:t>
            </a:r>
          </a:p>
        </p:txBody>
      </p:sp>
      <p:sp>
        <p:nvSpPr>
          <p:cNvPr id="12" name="圆角矩形 11"/>
          <p:cNvSpPr/>
          <p:nvPr/>
        </p:nvSpPr>
        <p:spPr>
          <a:xfrm>
            <a:off x="1000540" y="2892288"/>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乘车</a:t>
            </a:r>
          </a:p>
        </p:txBody>
      </p:sp>
      <p:sp>
        <p:nvSpPr>
          <p:cNvPr id="16" name="圆角矩形 15"/>
          <p:cNvSpPr/>
          <p:nvPr/>
        </p:nvSpPr>
        <p:spPr>
          <a:xfrm>
            <a:off x="3690731" y="2514600"/>
            <a:ext cx="1238527" cy="2032000"/>
          </a:xfrm>
          <a:prstGeom prst="roundRect">
            <a:avLst/>
          </a:prstGeom>
          <a:solidFill>
            <a:schemeClr val="accent4">
              <a:lumMod val="60000"/>
              <a:lumOff val="4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zh-CN" altLang="en-US" sz="1200" dirty="0">
                <a:solidFill>
                  <a:srgbClr val="545EE2"/>
                </a:solidFill>
                <a:latin typeface="Microsoft YaHei" charset="0"/>
                <a:ea typeface="Microsoft YaHei" charset="0"/>
                <a:cs typeface="Microsoft YaHei" charset="0"/>
              </a:rPr>
              <a:t>用户中心</a:t>
            </a:r>
          </a:p>
        </p:txBody>
      </p:sp>
      <p:sp>
        <p:nvSpPr>
          <p:cNvPr id="17" name="圆角矩形 16"/>
          <p:cNvSpPr/>
          <p:nvPr/>
        </p:nvSpPr>
        <p:spPr>
          <a:xfrm>
            <a:off x="3763067" y="2882900"/>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账户管理</a:t>
            </a:r>
          </a:p>
        </p:txBody>
      </p:sp>
      <p:sp>
        <p:nvSpPr>
          <p:cNvPr id="18" name="圆角矩形 17"/>
          <p:cNvSpPr/>
          <p:nvPr/>
        </p:nvSpPr>
        <p:spPr>
          <a:xfrm>
            <a:off x="3763067" y="3247888"/>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个人信息</a:t>
            </a:r>
          </a:p>
        </p:txBody>
      </p:sp>
      <p:sp>
        <p:nvSpPr>
          <p:cNvPr id="19" name="圆角矩形 18"/>
          <p:cNvSpPr/>
          <p:nvPr/>
        </p:nvSpPr>
        <p:spPr>
          <a:xfrm>
            <a:off x="3763067" y="3639380"/>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我的足迹</a:t>
            </a:r>
          </a:p>
        </p:txBody>
      </p:sp>
      <p:sp>
        <p:nvSpPr>
          <p:cNvPr id="20" name="圆角矩形 19"/>
          <p:cNvSpPr/>
          <p:nvPr/>
        </p:nvSpPr>
        <p:spPr>
          <a:xfrm>
            <a:off x="3763067" y="4030872"/>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帮助</a:t>
            </a:r>
          </a:p>
        </p:txBody>
      </p:sp>
      <p:sp>
        <p:nvSpPr>
          <p:cNvPr id="21" name="圆角矩形 20"/>
          <p:cNvSpPr/>
          <p:nvPr/>
        </p:nvSpPr>
        <p:spPr>
          <a:xfrm>
            <a:off x="5081658" y="2514600"/>
            <a:ext cx="1238527" cy="2032000"/>
          </a:xfrm>
          <a:prstGeom prst="roundRect">
            <a:avLst/>
          </a:prstGeom>
          <a:solidFill>
            <a:schemeClr val="accent4">
              <a:lumMod val="60000"/>
              <a:lumOff val="4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zh-CN" altLang="en-US" sz="1200" dirty="0">
                <a:solidFill>
                  <a:srgbClr val="545EE2"/>
                </a:solidFill>
                <a:latin typeface="Microsoft YaHei" charset="0"/>
                <a:ea typeface="Microsoft YaHei" charset="0"/>
                <a:cs typeface="Microsoft YaHei" charset="0"/>
              </a:rPr>
              <a:t>生活</a:t>
            </a:r>
          </a:p>
        </p:txBody>
      </p:sp>
      <p:sp>
        <p:nvSpPr>
          <p:cNvPr id="22" name="圆角矩形 21"/>
          <p:cNvSpPr/>
          <p:nvPr/>
        </p:nvSpPr>
        <p:spPr>
          <a:xfrm>
            <a:off x="5153994" y="2882900"/>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食、玩、购</a:t>
            </a:r>
          </a:p>
        </p:txBody>
      </p:sp>
      <p:sp>
        <p:nvSpPr>
          <p:cNvPr id="23" name="圆角矩形 22"/>
          <p:cNvSpPr/>
          <p:nvPr/>
        </p:nvSpPr>
        <p:spPr>
          <a:xfrm>
            <a:off x="5153994" y="3247888"/>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个人信息</a:t>
            </a:r>
          </a:p>
        </p:txBody>
      </p:sp>
      <p:sp>
        <p:nvSpPr>
          <p:cNvPr id="24" name="圆角矩形 23"/>
          <p:cNvSpPr/>
          <p:nvPr/>
        </p:nvSpPr>
        <p:spPr>
          <a:xfrm>
            <a:off x="5153994" y="3639380"/>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我的足迹</a:t>
            </a:r>
          </a:p>
        </p:txBody>
      </p:sp>
      <p:sp>
        <p:nvSpPr>
          <p:cNvPr id="25" name="圆角矩形 24"/>
          <p:cNvSpPr/>
          <p:nvPr/>
        </p:nvSpPr>
        <p:spPr>
          <a:xfrm>
            <a:off x="5153994" y="4030872"/>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帮助</a:t>
            </a:r>
          </a:p>
        </p:txBody>
      </p:sp>
      <p:sp>
        <p:nvSpPr>
          <p:cNvPr id="26" name="圆角矩形 25"/>
          <p:cNvSpPr/>
          <p:nvPr/>
        </p:nvSpPr>
        <p:spPr>
          <a:xfrm>
            <a:off x="6472585" y="2523988"/>
            <a:ext cx="1566515" cy="2032000"/>
          </a:xfrm>
          <a:prstGeom prst="roundRect">
            <a:avLst/>
          </a:prstGeom>
          <a:solidFill>
            <a:schemeClr val="accent4">
              <a:lumMod val="60000"/>
              <a:lumOff val="4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zh-CN" altLang="en-US" sz="1200" dirty="0">
                <a:solidFill>
                  <a:srgbClr val="545EE2"/>
                </a:solidFill>
                <a:latin typeface="Microsoft YaHei" charset="0"/>
                <a:ea typeface="Microsoft YaHei" charset="0"/>
                <a:cs typeface="Microsoft YaHei" charset="0"/>
              </a:rPr>
              <a:t>便民服务</a:t>
            </a:r>
          </a:p>
        </p:txBody>
      </p:sp>
      <p:sp>
        <p:nvSpPr>
          <p:cNvPr id="27" name="圆角矩形 26"/>
          <p:cNvSpPr/>
          <p:nvPr/>
        </p:nvSpPr>
        <p:spPr>
          <a:xfrm>
            <a:off x="6544921" y="2882900"/>
            <a:ext cx="1341779"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失物招领、申报</a:t>
            </a:r>
          </a:p>
        </p:txBody>
      </p:sp>
      <p:sp>
        <p:nvSpPr>
          <p:cNvPr id="28" name="圆角矩形 27"/>
          <p:cNvSpPr/>
          <p:nvPr/>
        </p:nvSpPr>
        <p:spPr>
          <a:xfrm>
            <a:off x="6735421" y="3257276"/>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平安志愿者</a:t>
            </a:r>
          </a:p>
        </p:txBody>
      </p:sp>
      <p:sp>
        <p:nvSpPr>
          <p:cNvPr id="29" name="圆角矩形 28"/>
          <p:cNvSpPr/>
          <p:nvPr/>
        </p:nvSpPr>
        <p:spPr>
          <a:xfrm>
            <a:off x="6735421" y="3648768"/>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爱心服务</a:t>
            </a:r>
          </a:p>
        </p:txBody>
      </p:sp>
      <p:sp>
        <p:nvSpPr>
          <p:cNvPr id="30" name="圆角矩形 29"/>
          <p:cNvSpPr/>
          <p:nvPr/>
        </p:nvSpPr>
        <p:spPr>
          <a:xfrm>
            <a:off x="6735421" y="4040260"/>
            <a:ext cx="1007165"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共享服务</a:t>
            </a:r>
          </a:p>
        </p:txBody>
      </p:sp>
      <p:sp>
        <p:nvSpPr>
          <p:cNvPr id="32" name="圆角矩形 31"/>
          <p:cNvSpPr/>
          <p:nvPr/>
        </p:nvSpPr>
        <p:spPr>
          <a:xfrm>
            <a:off x="8496300" y="1887150"/>
            <a:ext cx="2184400" cy="2740251"/>
          </a:xfrm>
          <a:prstGeom prst="roundRect">
            <a:avLst/>
          </a:prstGeom>
          <a:solidFill>
            <a:schemeClr val="accent6">
              <a:lumMod val="40000"/>
              <a:lumOff val="60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zh-CN" altLang="en-US" sz="1800" b="1" dirty="0">
                <a:solidFill>
                  <a:srgbClr val="002060"/>
                </a:solidFill>
                <a:latin typeface="Microsoft YaHei" charset="0"/>
                <a:ea typeface="Microsoft YaHei" charset="0"/>
                <a:cs typeface="Microsoft YaHei" charset="0"/>
              </a:rPr>
              <a:t>工作后台</a:t>
            </a:r>
          </a:p>
        </p:txBody>
      </p:sp>
      <p:sp>
        <p:nvSpPr>
          <p:cNvPr id="33" name="圆角矩形 32"/>
          <p:cNvSpPr/>
          <p:nvPr/>
        </p:nvSpPr>
        <p:spPr>
          <a:xfrm>
            <a:off x="8970621" y="2882900"/>
            <a:ext cx="1341779"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账户管理后台</a:t>
            </a:r>
          </a:p>
        </p:txBody>
      </p:sp>
      <p:sp>
        <p:nvSpPr>
          <p:cNvPr id="34" name="圆角矩形 33"/>
          <p:cNvSpPr/>
          <p:nvPr/>
        </p:nvSpPr>
        <p:spPr>
          <a:xfrm>
            <a:off x="2946400" y="927100"/>
            <a:ext cx="2768600" cy="3556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b="1" dirty="0">
                <a:latin typeface="Microsoft YaHei" charset="0"/>
                <a:ea typeface="Microsoft YaHei" charset="0"/>
                <a:cs typeface="Microsoft YaHei" charset="0"/>
              </a:rPr>
              <a:t>C</a:t>
            </a:r>
            <a:r>
              <a:rPr kumimoji="1" lang="zh-CN" altLang="en-US" sz="1400" b="1" dirty="0">
                <a:latin typeface="Microsoft YaHei" charset="0"/>
                <a:ea typeface="Microsoft YaHei" charset="0"/>
                <a:cs typeface="Microsoft YaHei" charset="0"/>
              </a:rPr>
              <a:t>端用户</a:t>
            </a:r>
          </a:p>
        </p:txBody>
      </p:sp>
      <p:sp>
        <p:nvSpPr>
          <p:cNvPr id="35" name="圆角矩形 34"/>
          <p:cNvSpPr/>
          <p:nvPr/>
        </p:nvSpPr>
        <p:spPr>
          <a:xfrm>
            <a:off x="8674100" y="901700"/>
            <a:ext cx="1816100" cy="3556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b="1" dirty="0">
                <a:latin typeface="Microsoft YaHei" charset="0"/>
                <a:ea typeface="Microsoft YaHei" charset="0"/>
                <a:cs typeface="Microsoft YaHei" charset="0"/>
              </a:rPr>
              <a:t>管理人员</a:t>
            </a:r>
          </a:p>
        </p:txBody>
      </p:sp>
      <p:sp>
        <p:nvSpPr>
          <p:cNvPr id="36" name="上下箭头 35"/>
          <p:cNvSpPr/>
          <p:nvPr/>
        </p:nvSpPr>
        <p:spPr>
          <a:xfrm>
            <a:off x="4203700" y="1282700"/>
            <a:ext cx="304800" cy="604450"/>
          </a:xfrm>
          <a:prstGeom prst="upDownArrow">
            <a:avLst/>
          </a:prstGeom>
          <a:solidFill>
            <a:srgbClr val="EBAFB5"/>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37" name="上下箭头 36"/>
          <p:cNvSpPr/>
          <p:nvPr/>
        </p:nvSpPr>
        <p:spPr>
          <a:xfrm>
            <a:off x="9385300" y="1270000"/>
            <a:ext cx="304800" cy="604450"/>
          </a:xfrm>
          <a:prstGeom prst="upDownArrow">
            <a:avLst/>
          </a:prstGeom>
          <a:solidFill>
            <a:srgbClr val="EBAFB5"/>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38" name="圆角矩形 380"/>
          <p:cNvSpPr>
            <a:spLocks noChangeArrowheads="1"/>
          </p:cNvSpPr>
          <p:nvPr/>
        </p:nvSpPr>
        <p:spPr bwMode="auto">
          <a:xfrm>
            <a:off x="725004" y="5253758"/>
            <a:ext cx="9955696" cy="438111"/>
          </a:xfrm>
          <a:prstGeom prst="roundRect">
            <a:avLst>
              <a:gd name="adj" fmla="val 16667"/>
            </a:avLst>
          </a:prstGeom>
          <a:gradFill rotWithShape="1">
            <a:gsLst>
              <a:gs pos="0">
                <a:srgbClr val="99CCFF"/>
              </a:gs>
              <a:gs pos="100000">
                <a:srgbClr val="FFFFFF"/>
              </a:gs>
            </a:gsLst>
            <a:lin ang="5400000" scaled="1"/>
          </a:gradFill>
          <a:ln w="9525">
            <a:solidFill>
              <a:schemeClr val="accent1"/>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20" tIns="22860" rIns="45720" bIns="22860" anchor="ctr"/>
          <a:lstStyle/>
          <a:p>
            <a:pPr algn="ctr" eaLnBrk="1" hangingPunct="1"/>
            <a:r>
              <a:rPr lang="en-US" altLang="zh-CN" sz="1800" b="1" dirty="0">
                <a:solidFill>
                  <a:schemeClr val="accent5">
                    <a:lumMod val="75000"/>
                  </a:schemeClr>
                </a:solidFill>
                <a:latin typeface="微软雅黑" pitchFamily="34" charset="-122"/>
                <a:ea typeface="微软雅黑" pitchFamily="34" charset="-122"/>
                <a:sym typeface="微软雅黑" pitchFamily="34" charset="-122"/>
              </a:rPr>
              <a:t>APP</a:t>
            </a:r>
            <a:r>
              <a:rPr lang="zh-CN" altLang="en-US" sz="1800" b="1" dirty="0">
                <a:solidFill>
                  <a:schemeClr val="accent5">
                    <a:lumMod val="75000"/>
                  </a:schemeClr>
                </a:solidFill>
                <a:latin typeface="微软雅黑" pitchFamily="34" charset="-122"/>
                <a:ea typeface="微软雅黑" pitchFamily="34" charset="-122"/>
                <a:sym typeface="微软雅黑" pitchFamily="34" charset="-122"/>
              </a:rPr>
              <a:t>出行平台</a:t>
            </a:r>
            <a:endParaRPr lang="en-US" altLang="zh-CN" sz="1800" b="1" dirty="0">
              <a:solidFill>
                <a:schemeClr val="accent5">
                  <a:lumMod val="75000"/>
                </a:schemeClr>
              </a:solidFill>
              <a:latin typeface="微软雅黑" pitchFamily="34" charset="-122"/>
              <a:ea typeface="微软雅黑" pitchFamily="34" charset="-122"/>
              <a:sym typeface="微软雅黑" pitchFamily="34" charset="-122"/>
            </a:endParaRPr>
          </a:p>
        </p:txBody>
      </p:sp>
      <p:sp>
        <p:nvSpPr>
          <p:cNvPr id="39" name="上下箭头 38"/>
          <p:cNvSpPr/>
          <p:nvPr/>
        </p:nvSpPr>
        <p:spPr>
          <a:xfrm>
            <a:off x="4465432" y="4627401"/>
            <a:ext cx="304800" cy="604450"/>
          </a:xfrm>
          <a:prstGeom prst="upDownArrow">
            <a:avLst/>
          </a:prstGeom>
          <a:solidFill>
            <a:srgbClr val="EBAFB5"/>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40" name="上下箭头 39"/>
          <p:cNvSpPr/>
          <p:nvPr/>
        </p:nvSpPr>
        <p:spPr>
          <a:xfrm>
            <a:off x="9537700" y="4627401"/>
            <a:ext cx="304800" cy="604450"/>
          </a:xfrm>
          <a:prstGeom prst="upDownArrow">
            <a:avLst/>
          </a:prstGeom>
          <a:solidFill>
            <a:srgbClr val="EBAFB5"/>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41" name="圆角矩形 40"/>
          <p:cNvSpPr/>
          <p:nvPr/>
        </p:nvSpPr>
        <p:spPr>
          <a:xfrm>
            <a:off x="8970621" y="3502718"/>
            <a:ext cx="1341779" cy="292100"/>
          </a:xfrm>
          <a:prstGeom prst="roundRect">
            <a:avLst/>
          </a:prstGeom>
          <a:solidFill>
            <a:schemeClr val="bg1">
              <a:lumMod val="95000"/>
            </a:schemeClr>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solidFill>
                  <a:srgbClr val="545EE2"/>
                </a:solidFill>
                <a:latin typeface="Microsoft YaHei" charset="0"/>
                <a:ea typeface="Microsoft YaHei" charset="0"/>
                <a:cs typeface="Microsoft YaHei" charset="0"/>
              </a:rPr>
              <a:t>运营管理后台</a:t>
            </a:r>
          </a:p>
        </p:txBody>
      </p:sp>
      <p:sp>
        <p:nvSpPr>
          <p:cNvPr id="42" name="矩形 41"/>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31292610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直线连接符 8"/>
          <p:cNvSpPr>
            <a:spLocks noChangeShapeType="1"/>
          </p:cNvSpPr>
          <p:nvPr/>
        </p:nvSpPr>
        <p:spPr bwMode="auto">
          <a:xfrm>
            <a:off x="346120" y="659403"/>
            <a:ext cx="11482295" cy="0"/>
          </a:xfrm>
          <a:prstGeom prst="line">
            <a:avLst/>
          </a:prstGeom>
          <a:noFill/>
          <a:ln w="25400">
            <a:solidFill>
              <a:srgbClr val="009EE7"/>
            </a:solidFill>
            <a:prstDash val="sysDash"/>
            <a:round/>
            <a:headEnd/>
            <a:tailEnd/>
          </a:ln>
          <a:extLst>
            <a:ext uri="{909E8E84-426E-40dd-AFC4-6F175D3DCCD1}">
              <a14:hiddenFill xmlns:a14="http://schemas.microsoft.com/office/drawing/2010/main" xmlns="">
                <a:noFill/>
              </a14:hiddenFill>
            </a:ext>
          </a:extLst>
        </p:spPr>
        <p:txBody>
          <a:bodyPr lIns="91436" tIns="45718" rIns="91436" bIns="45718"/>
          <a:lstStyle/>
          <a:p>
            <a:endParaRPr lang="zh-CN" altLang="en-US"/>
          </a:p>
        </p:txBody>
      </p:sp>
      <p:sp>
        <p:nvSpPr>
          <p:cNvPr id="5124" name="标题 1"/>
          <p:cNvSpPr>
            <a:spLocks noGrp="1" noChangeArrowheads="1"/>
          </p:cNvSpPr>
          <p:nvPr>
            <p:ph type="title" idx="4294967295"/>
          </p:nvPr>
        </p:nvSpPr>
        <p:spPr>
          <a:xfrm>
            <a:off x="398516" y="172999"/>
            <a:ext cx="11396559" cy="530974"/>
          </a:xfrm>
          <a:prstGeom prst="rect">
            <a:avLst/>
          </a:prstGeom>
        </p:spPr>
        <p:txBody>
          <a:bodyPr lIns="45720" tIns="22860" rIns="45720" bIns="22860"/>
          <a:lstStyle/>
          <a:p>
            <a:pPr algn="l"/>
            <a:r>
              <a:rPr lang="zh-CN" altLang="en-US" sz="3200" b="1" dirty="0">
                <a:solidFill>
                  <a:srgbClr val="00B0F0"/>
                </a:solidFill>
                <a:sym typeface="微软雅黑" pitchFamily="34" charset="-122"/>
              </a:rPr>
              <a:t>业务流程</a:t>
            </a:r>
            <a:r>
              <a:rPr lang="en-US" altLang="zh-CN" sz="3200" b="1" dirty="0">
                <a:solidFill>
                  <a:srgbClr val="00B0F0"/>
                </a:solidFill>
                <a:sym typeface="微软雅黑" pitchFamily="34" charset="-122"/>
              </a:rPr>
              <a:t>---</a:t>
            </a:r>
            <a:r>
              <a:rPr lang="zh-CN" altLang="en-US" sz="3200" b="1" dirty="0">
                <a:solidFill>
                  <a:srgbClr val="00B0F0"/>
                </a:solidFill>
                <a:sym typeface="微软雅黑" pitchFamily="34" charset="-122"/>
              </a:rPr>
              <a:t>二维码</a:t>
            </a:r>
          </a:p>
        </p:txBody>
      </p:sp>
      <p:sp>
        <p:nvSpPr>
          <p:cNvPr id="5" name="矩形 4"/>
          <p:cNvSpPr/>
          <p:nvPr/>
        </p:nvSpPr>
        <p:spPr>
          <a:xfrm>
            <a:off x="919216" y="818258"/>
            <a:ext cx="10344189" cy="627529"/>
          </a:xfrm>
          <a:prstGeom prst="rect">
            <a:avLst/>
          </a:prstGeom>
          <a:solidFill>
            <a:srgbClr val="EBAFB5"/>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a:solidFill>
                  <a:srgbClr val="000000"/>
                </a:solidFill>
                <a:latin typeface="Microsoft YaHei" charset="0"/>
                <a:ea typeface="Microsoft YaHei" charset="0"/>
                <a:cs typeface="Microsoft YaHei" charset="0"/>
              </a:rPr>
              <a:t>联网环境（临时脱机）</a:t>
            </a:r>
          </a:p>
        </p:txBody>
      </p:sp>
      <p:cxnSp>
        <p:nvCxnSpPr>
          <p:cNvPr id="3" name="直线箭头连接符 2"/>
          <p:cNvCxnSpPr>
            <a:cxnSpLocks/>
          </p:cNvCxnSpPr>
          <p:nvPr/>
        </p:nvCxnSpPr>
        <p:spPr>
          <a:xfrm>
            <a:off x="1175657" y="6124665"/>
            <a:ext cx="10087748"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等腰三角形 3"/>
          <p:cNvSpPr/>
          <p:nvPr/>
        </p:nvSpPr>
        <p:spPr>
          <a:xfrm>
            <a:off x="1410444" y="5601446"/>
            <a:ext cx="836706" cy="493058"/>
          </a:xfrm>
          <a:prstGeom prst="triangle">
            <a:avLst>
              <a:gd name="adj" fmla="val 46429"/>
            </a:avLst>
          </a:prstGeom>
          <a:solidFill>
            <a:schemeClr val="accent6"/>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6" name="文本框 5"/>
          <p:cNvSpPr txBox="1"/>
          <p:nvPr/>
        </p:nvSpPr>
        <p:spPr>
          <a:xfrm>
            <a:off x="1410444" y="6101937"/>
            <a:ext cx="902811" cy="523220"/>
          </a:xfrm>
          <a:prstGeom prst="rect">
            <a:avLst/>
          </a:prstGeom>
          <a:noFill/>
        </p:spPr>
        <p:txBody>
          <a:bodyPr wrap="none" rtlCol="0">
            <a:spAutoFit/>
          </a:bodyPr>
          <a:lstStyle/>
          <a:p>
            <a:r>
              <a:rPr kumimoji="1" lang="zh-CN" altLang="en-US" sz="2800" b="1" dirty="0">
                <a:solidFill>
                  <a:srgbClr val="000000"/>
                </a:solidFill>
              </a:rPr>
              <a:t>进站</a:t>
            </a:r>
          </a:p>
        </p:txBody>
      </p:sp>
      <p:sp>
        <p:nvSpPr>
          <p:cNvPr id="33" name="文本框 32"/>
          <p:cNvSpPr txBox="1"/>
          <p:nvPr/>
        </p:nvSpPr>
        <p:spPr>
          <a:xfrm>
            <a:off x="9720547" y="6101937"/>
            <a:ext cx="902811" cy="523220"/>
          </a:xfrm>
          <a:prstGeom prst="rect">
            <a:avLst/>
          </a:prstGeom>
          <a:noFill/>
        </p:spPr>
        <p:txBody>
          <a:bodyPr wrap="none" rtlCol="0">
            <a:spAutoFit/>
          </a:bodyPr>
          <a:lstStyle/>
          <a:p>
            <a:r>
              <a:rPr kumimoji="1" lang="zh-CN" altLang="en-US" sz="2800" b="1" dirty="0">
                <a:solidFill>
                  <a:srgbClr val="000000"/>
                </a:solidFill>
              </a:rPr>
              <a:t>出站</a:t>
            </a:r>
          </a:p>
        </p:txBody>
      </p:sp>
      <p:sp>
        <p:nvSpPr>
          <p:cNvPr id="7" name="圆角矩形 6"/>
          <p:cNvSpPr/>
          <p:nvPr/>
        </p:nvSpPr>
        <p:spPr>
          <a:xfrm>
            <a:off x="1074267" y="1684846"/>
            <a:ext cx="1509059" cy="5080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读码</a:t>
            </a:r>
            <a:endParaRPr kumimoji="1" lang="en-US" altLang="zh-CN" sz="1200" dirty="0">
              <a:latin typeface="Microsoft YaHei" charset="0"/>
              <a:ea typeface="Microsoft YaHei" charset="0"/>
              <a:cs typeface="Microsoft YaHei" charset="0"/>
            </a:endParaRPr>
          </a:p>
          <a:p>
            <a:pPr algn="ctr"/>
            <a:r>
              <a:rPr kumimoji="1" lang="zh-CN" altLang="en-US" sz="1200" dirty="0">
                <a:latin typeface="Microsoft YaHei" charset="0"/>
                <a:ea typeface="Microsoft YaHei" charset="0"/>
                <a:cs typeface="Microsoft YaHei" charset="0"/>
              </a:rPr>
              <a:t>（二维码）</a:t>
            </a:r>
          </a:p>
        </p:txBody>
      </p:sp>
      <p:sp>
        <p:nvSpPr>
          <p:cNvPr id="9" name="决策 8"/>
          <p:cNvSpPr/>
          <p:nvPr/>
        </p:nvSpPr>
        <p:spPr>
          <a:xfrm>
            <a:off x="939796" y="2357201"/>
            <a:ext cx="1778000" cy="732117"/>
          </a:xfrm>
          <a:prstGeom prst="flowChartDecision">
            <a:avLst/>
          </a:prstGeom>
          <a:solidFill>
            <a:schemeClr val="accent2"/>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判断票卡机构</a:t>
            </a:r>
          </a:p>
        </p:txBody>
      </p:sp>
      <p:sp>
        <p:nvSpPr>
          <p:cNvPr id="37" name="圆角矩形 36"/>
          <p:cNvSpPr/>
          <p:nvPr/>
        </p:nvSpPr>
        <p:spPr>
          <a:xfrm>
            <a:off x="1074267" y="3343319"/>
            <a:ext cx="1509059" cy="508000"/>
          </a:xfrm>
          <a:prstGeom prst="roundRect">
            <a:avLst/>
          </a:prstGeom>
          <a:solidFill>
            <a:schemeClr val="accent2"/>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密钥验证</a:t>
            </a:r>
          </a:p>
        </p:txBody>
      </p:sp>
      <p:sp>
        <p:nvSpPr>
          <p:cNvPr id="38" name="圆角矩形 37"/>
          <p:cNvSpPr/>
          <p:nvPr/>
        </p:nvSpPr>
        <p:spPr>
          <a:xfrm>
            <a:off x="1074267" y="4198638"/>
            <a:ext cx="1509059" cy="5080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提取用户</a:t>
            </a:r>
            <a:endParaRPr kumimoji="1" lang="en-US" altLang="zh-CN" sz="1200" dirty="0">
              <a:latin typeface="Microsoft YaHei" charset="0"/>
              <a:ea typeface="Microsoft YaHei" charset="0"/>
              <a:cs typeface="Microsoft YaHei" charset="0"/>
            </a:endParaRPr>
          </a:p>
          <a:p>
            <a:pPr algn="ctr"/>
            <a:r>
              <a:rPr kumimoji="1" lang="zh-CN" altLang="en-US" sz="1200" dirty="0">
                <a:latin typeface="Microsoft YaHei" charset="0"/>
                <a:ea typeface="Microsoft YaHei" charset="0"/>
                <a:cs typeface="Microsoft YaHei" charset="0"/>
              </a:rPr>
              <a:t>（票卡）信息</a:t>
            </a:r>
          </a:p>
        </p:txBody>
      </p:sp>
      <p:sp>
        <p:nvSpPr>
          <p:cNvPr id="39" name="圆角矩形 38"/>
          <p:cNvSpPr/>
          <p:nvPr/>
        </p:nvSpPr>
        <p:spPr>
          <a:xfrm>
            <a:off x="4096872" y="2192846"/>
            <a:ext cx="1509059" cy="5080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记录进站</a:t>
            </a:r>
          </a:p>
        </p:txBody>
      </p:sp>
      <p:cxnSp>
        <p:nvCxnSpPr>
          <p:cNvPr id="11" name="直线箭头连接符 10"/>
          <p:cNvCxnSpPr>
            <a:stCxn id="7" idx="2"/>
            <a:endCxn id="9" idx="0"/>
          </p:cNvCxnSpPr>
          <p:nvPr/>
        </p:nvCxnSpPr>
        <p:spPr>
          <a:xfrm flipH="1">
            <a:off x="1828796" y="2192846"/>
            <a:ext cx="1" cy="164355"/>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15" name="直线箭头连接符 14"/>
          <p:cNvCxnSpPr>
            <a:stCxn id="9" idx="2"/>
            <a:endCxn id="37" idx="0"/>
          </p:cNvCxnSpPr>
          <p:nvPr/>
        </p:nvCxnSpPr>
        <p:spPr>
          <a:xfrm>
            <a:off x="1828796" y="3089318"/>
            <a:ext cx="1" cy="254001"/>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18" name="直线箭头连接符 17"/>
          <p:cNvCxnSpPr>
            <a:stCxn id="37" idx="2"/>
            <a:endCxn id="38" idx="0"/>
          </p:cNvCxnSpPr>
          <p:nvPr/>
        </p:nvCxnSpPr>
        <p:spPr>
          <a:xfrm>
            <a:off x="1828797" y="3851319"/>
            <a:ext cx="0" cy="347319"/>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20" name="肘形连接符 19"/>
          <p:cNvCxnSpPr>
            <a:cxnSpLocks/>
            <a:stCxn id="43" idx="3"/>
            <a:endCxn id="39" idx="1"/>
          </p:cNvCxnSpPr>
          <p:nvPr/>
        </p:nvCxnSpPr>
        <p:spPr>
          <a:xfrm flipV="1">
            <a:off x="2583325" y="2446846"/>
            <a:ext cx="1513547" cy="2750986"/>
          </a:xfrm>
          <a:prstGeom prst="bentConnector3">
            <a:avLst>
              <a:gd name="adj1" fmla="val 50000"/>
            </a:avLst>
          </a:prstGeom>
          <a:ln w="28575" cmpd="sng">
            <a:solidFill>
              <a:srgbClr val="03BEF4"/>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49" name="圆角矩形 48"/>
          <p:cNvSpPr/>
          <p:nvPr/>
        </p:nvSpPr>
        <p:spPr>
          <a:xfrm>
            <a:off x="9365130" y="1684846"/>
            <a:ext cx="1509059" cy="5080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读码</a:t>
            </a:r>
            <a:endParaRPr kumimoji="1" lang="en-US" altLang="zh-CN" sz="1200" dirty="0">
              <a:latin typeface="Microsoft YaHei" charset="0"/>
              <a:ea typeface="Microsoft YaHei" charset="0"/>
              <a:cs typeface="Microsoft YaHei" charset="0"/>
            </a:endParaRPr>
          </a:p>
          <a:p>
            <a:pPr algn="ctr"/>
            <a:r>
              <a:rPr kumimoji="1" lang="zh-CN" altLang="en-US" sz="1200" dirty="0">
                <a:latin typeface="Microsoft YaHei" charset="0"/>
                <a:ea typeface="Microsoft YaHei" charset="0"/>
                <a:cs typeface="Microsoft YaHei" charset="0"/>
              </a:rPr>
              <a:t>（二维码）</a:t>
            </a:r>
          </a:p>
        </p:txBody>
      </p:sp>
      <p:sp>
        <p:nvSpPr>
          <p:cNvPr id="50" name="决策 49"/>
          <p:cNvSpPr/>
          <p:nvPr/>
        </p:nvSpPr>
        <p:spPr>
          <a:xfrm>
            <a:off x="9230659" y="2357201"/>
            <a:ext cx="1778000" cy="732117"/>
          </a:xfrm>
          <a:prstGeom prst="flowChartDecision">
            <a:avLst/>
          </a:prstGeom>
          <a:solidFill>
            <a:schemeClr val="accent2"/>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判断票卡机构</a:t>
            </a:r>
          </a:p>
        </p:txBody>
      </p:sp>
      <p:sp>
        <p:nvSpPr>
          <p:cNvPr id="51" name="圆角矩形 50"/>
          <p:cNvSpPr/>
          <p:nvPr/>
        </p:nvSpPr>
        <p:spPr>
          <a:xfrm>
            <a:off x="9365130" y="3343319"/>
            <a:ext cx="1509059" cy="508000"/>
          </a:xfrm>
          <a:prstGeom prst="roundRect">
            <a:avLst/>
          </a:prstGeom>
          <a:solidFill>
            <a:schemeClr val="accent2"/>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密钥验证</a:t>
            </a:r>
          </a:p>
        </p:txBody>
      </p:sp>
      <p:sp>
        <p:nvSpPr>
          <p:cNvPr id="53" name="圆角矩形 52"/>
          <p:cNvSpPr/>
          <p:nvPr/>
        </p:nvSpPr>
        <p:spPr>
          <a:xfrm>
            <a:off x="9365130" y="4120259"/>
            <a:ext cx="1509059" cy="5080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提取用户</a:t>
            </a:r>
            <a:endParaRPr kumimoji="1" lang="en-US" altLang="zh-CN" sz="1200" dirty="0">
              <a:latin typeface="Microsoft YaHei" charset="0"/>
              <a:ea typeface="Microsoft YaHei" charset="0"/>
              <a:cs typeface="Microsoft YaHei" charset="0"/>
            </a:endParaRPr>
          </a:p>
          <a:p>
            <a:pPr algn="ctr"/>
            <a:r>
              <a:rPr kumimoji="1" lang="zh-CN" altLang="en-US" sz="1200" dirty="0">
                <a:latin typeface="Microsoft YaHei" charset="0"/>
                <a:ea typeface="Microsoft YaHei" charset="0"/>
                <a:cs typeface="Microsoft YaHei" charset="0"/>
              </a:rPr>
              <a:t>（票卡）信息</a:t>
            </a:r>
          </a:p>
        </p:txBody>
      </p:sp>
      <p:cxnSp>
        <p:nvCxnSpPr>
          <p:cNvPr id="54" name="直线箭头连接符 53"/>
          <p:cNvCxnSpPr>
            <a:stCxn id="49" idx="2"/>
            <a:endCxn id="50" idx="0"/>
          </p:cNvCxnSpPr>
          <p:nvPr/>
        </p:nvCxnSpPr>
        <p:spPr>
          <a:xfrm flipH="1">
            <a:off x="10119659" y="2192846"/>
            <a:ext cx="1" cy="164355"/>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56" name="直线箭头连接符 55"/>
          <p:cNvCxnSpPr>
            <a:stCxn id="50" idx="2"/>
            <a:endCxn id="51" idx="0"/>
          </p:cNvCxnSpPr>
          <p:nvPr/>
        </p:nvCxnSpPr>
        <p:spPr>
          <a:xfrm>
            <a:off x="10119659" y="3089318"/>
            <a:ext cx="1" cy="254001"/>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57" name="直线箭头连接符 56"/>
          <p:cNvCxnSpPr>
            <a:stCxn id="51" idx="2"/>
            <a:endCxn id="53" idx="0"/>
          </p:cNvCxnSpPr>
          <p:nvPr/>
        </p:nvCxnSpPr>
        <p:spPr>
          <a:xfrm>
            <a:off x="10119660" y="3851319"/>
            <a:ext cx="0" cy="268940"/>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58" name="圆角矩形 57"/>
          <p:cNvSpPr/>
          <p:nvPr/>
        </p:nvSpPr>
        <p:spPr>
          <a:xfrm>
            <a:off x="6225990" y="2192846"/>
            <a:ext cx="1509059" cy="5080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记录出站</a:t>
            </a:r>
          </a:p>
        </p:txBody>
      </p:sp>
      <p:cxnSp>
        <p:nvCxnSpPr>
          <p:cNvPr id="27" name="肘形连接符 26"/>
          <p:cNvCxnSpPr>
            <a:cxnSpLocks/>
            <a:stCxn id="46" idx="1"/>
            <a:endCxn id="58" idx="3"/>
          </p:cNvCxnSpPr>
          <p:nvPr/>
        </p:nvCxnSpPr>
        <p:spPr>
          <a:xfrm rot="10800000">
            <a:off x="7735050" y="2446846"/>
            <a:ext cx="1631903" cy="2707174"/>
          </a:xfrm>
          <a:prstGeom prst="bentConnector3">
            <a:avLst>
              <a:gd name="adj1" fmla="val 50000"/>
            </a:avLst>
          </a:prstGeom>
          <a:ln w="28575" cmpd="sng">
            <a:solidFill>
              <a:srgbClr val="03BEF4"/>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65" name="圆角矩形 64"/>
          <p:cNvSpPr/>
          <p:nvPr/>
        </p:nvSpPr>
        <p:spPr>
          <a:xfrm>
            <a:off x="5199531" y="3089318"/>
            <a:ext cx="1509059" cy="544233"/>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多元化支付平台</a:t>
            </a:r>
            <a:endParaRPr kumimoji="1" lang="en-US" altLang="zh-CN" sz="1200" dirty="0">
              <a:latin typeface="Microsoft YaHei" charset="0"/>
              <a:ea typeface="Microsoft YaHei" charset="0"/>
              <a:cs typeface="Microsoft YaHei" charset="0"/>
            </a:endParaRPr>
          </a:p>
          <a:p>
            <a:pPr algn="ctr"/>
            <a:r>
              <a:rPr kumimoji="1" lang="zh-CN" altLang="en-US" sz="1200" dirty="0">
                <a:latin typeface="Microsoft YaHei" charset="0"/>
                <a:ea typeface="Microsoft YaHei" charset="0"/>
                <a:cs typeface="Microsoft YaHei" charset="0"/>
              </a:rPr>
              <a:t>匹配交易计费</a:t>
            </a:r>
          </a:p>
        </p:txBody>
      </p:sp>
      <p:cxnSp>
        <p:nvCxnSpPr>
          <p:cNvPr id="40" name="肘形连接符 39"/>
          <p:cNvCxnSpPr>
            <a:stCxn id="58" idx="2"/>
            <a:endCxn id="65" idx="3"/>
          </p:cNvCxnSpPr>
          <p:nvPr/>
        </p:nvCxnSpPr>
        <p:spPr>
          <a:xfrm rot="5400000">
            <a:off x="6514261" y="2895175"/>
            <a:ext cx="660589" cy="271930"/>
          </a:xfrm>
          <a:prstGeom prst="bentConnector2">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70" name="圆角矩形 69"/>
          <p:cNvSpPr/>
          <p:nvPr/>
        </p:nvSpPr>
        <p:spPr>
          <a:xfrm>
            <a:off x="4978402" y="4120260"/>
            <a:ext cx="1951321" cy="5080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200" dirty="0">
                <a:latin typeface="Microsoft YaHei" charset="0"/>
                <a:ea typeface="Microsoft YaHei" charset="0"/>
                <a:cs typeface="Microsoft YaHei" charset="0"/>
              </a:rPr>
              <a:t>APP</a:t>
            </a:r>
            <a:r>
              <a:rPr kumimoji="1" lang="zh-CN" altLang="en-US" sz="1200" dirty="0">
                <a:latin typeface="Microsoft YaHei" charset="0"/>
                <a:ea typeface="Microsoft YaHei" charset="0"/>
                <a:cs typeface="Microsoft YaHei" charset="0"/>
              </a:rPr>
              <a:t>出行平台</a:t>
            </a:r>
            <a:endParaRPr kumimoji="1" lang="en-US" altLang="zh-CN" sz="1200" dirty="0">
              <a:latin typeface="Microsoft YaHei" charset="0"/>
              <a:ea typeface="Microsoft YaHei" charset="0"/>
              <a:cs typeface="Microsoft YaHei" charset="0"/>
            </a:endParaRPr>
          </a:p>
          <a:p>
            <a:pPr algn="ctr"/>
            <a:r>
              <a:rPr kumimoji="1" lang="zh-CN" altLang="en-US" sz="1200" dirty="0">
                <a:latin typeface="Microsoft YaHei" charset="0"/>
                <a:ea typeface="Microsoft YaHei" charset="0"/>
                <a:cs typeface="Microsoft YaHei" charset="0"/>
              </a:rPr>
              <a:t>扣费，更新账户状态</a:t>
            </a:r>
          </a:p>
        </p:txBody>
      </p:sp>
      <p:cxnSp>
        <p:nvCxnSpPr>
          <p:cNvPr id="45" name="肘形连接符 44"/>
          <p:cNvCxnSpPr>
            <a:stCxn id="39" idx="2"/>
            <a:endCxn id="65" idx="1"/>
          </p:cNvCxnSpPr>
          <p:nvPr/>
        </p:nvCxnSpPr>
        <p:spPr>
          <a:xfrm rot="16200000" flipH="1">
            <a:off x="4695172" y="2857075"/>
            <a:ext cx="660589" cy="348129"/>
          </a:xfrm>
          <a:prstGeom prst="bentConnector2">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cxnSp>
        <p:nvCxnSpPr>
          <p:cNvPr id="59" name="肘形连接符 58"/>
          <p:cNvCxnSpPr>
            <a:stCxn id="65" idx="2"/>
            <a:endCxn id="70" idx="0"/>
          </p:cNvCxnSpPr>
          <p:nvPr/>
        </p:nvCxnSpPr>
        <p:spPr>
          <a:xfrm rot="16200000" flipH="1">
            <a:off x="5710708" y="3876904"/>
            <a:ext cx="486709" cy="2"/>
          </a:xfrm>
          <a:prstGeom prst="bentConnector3">
            <a:avLst>
              <a:gd name="adj1" fmla="val 50000"/>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8050386" y="2023569"/>
            <a:ext cx="1210588" cy="338554"/>
          </a:xfrm>
          <a:prstGeom prst="rect">
            <a:avLst/>
          </a:prstGeom>
          <a:noFill/>
        </p:spPr>
        <p:txBody>
          <a:bodyPr wrap="none" rtlCol="0">
            <a:spAutoFit/>
          </a:bodyPr>
          <a:lstStyle/>
          <a:p>
            <a:r>
              <a:rPr kumimoji="1" lang="zh-CN" altLang="en-US" sz="1600" dirty="0"/>
              <a:t>实时／异步</a:t>
            </a:r>
          </a:p>
        </p:txBody>
      </p:sp>
      <p:sp>
        <p:nvSpPr>
          <p:cNvPr id="41" name="文本框 40"/>
          <p:cNvSpPr txBox="1"/>
          <p:nvPr/>
        </p:nvSpPr>
        <p:spPr>
          <a:xfrm>
            <a:off x="2692396" y="2023569"/>
            <a:ext cx="1210588" cy="338554"/>
          </a:xfrm>
          <a:prstGeom prst="rect">
            <a:avLst/>
          </a:prstGeom>
          <a:noFill/>
        </p:spPr>
        <p:txBody>
          <a:bodyPr wrap="none" rtlCol="0">
            <a:spAutoFit/>
          </a:bodyPr>
          <a:lstStyle/>
          <a:p>
            <a:r>
              <a:rPr kumimoji="1" lang="zh-CN" altLang="en-US" sz="1600" dirty="0"/>
              <a:t>实时／异步</a:t>
            </a:r>
          </a:p>
        </p:txBody>
      </p:sp>
      <p:sp>
        <p:nvSpPr>
          <p:cNvPr id="12" name="矩形 11"/>
          <p:cNvSpPr/>
          <p:nvPr/>
        </p:nvSpPr>
        <p:spPr>
          <a:xfrm>
            <a:off x="3822700" y="1539683"/>
            <a:ext cx="4227686" cy="3364108"/>
          </a:xfrm>
          <a:prstGeom prst="rect">
            <a:avLst/>
          </a:prstGeom>
          <a:noFill/>
          <a:ln>
            <a:solidFill>
              <a:srgbClr val="EBAFB5"/>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kumimoji="1" lang="zh-CN" altLang="en-US" sz="1600" dirty="0">
                <a:solidFill>
                  <a:schemeClr val="tx1"/>
                </a:solidFill>
                <a:latin typeface="Microsoft YaHei" charset="0"/>
                <a:ea typeface="Microsoft YaHei" charset="0"/>
                <a:cs typeface="Microsoft YaHei" charset="0"/>
              </a:rPr>
              <a:t>计费交易</a:t>
            </a:r>
            <a:endParaRPr kumimoji="1" lang="en-US" altLang="zh-CN" sz="1600" dirty="0">
              <a:solidFill>
                <a:schemeClr val="tx1"/>
              </a:solidFill>
              <a:latin typeface="Microsoft YaHei" charset="0"/>
              <a:ea typeface="Microsoft YaHei" charset="0"/>
              <a:cs typeface="Microsoft YaHei" charset="0"/>
            </a:endParaRPr>
          </a:p>
          <a:p>
            <a:pPr algn="ctr"/>
            <a:r>
              <a:rPr kumimoji="1" lang="zh-CN" altLang="en-US" sz="1600" dirty="0">
                <a:solidFill>
                  <a:schemeClr val="tx1"/>
                </a:solidFill>
                <a:latin typeface="Microsoft YaHei" charset="0"/>
                <a:ea typeface="Microsoft YaHei" charset="0"/>
                <a:cs typeface="Microsoft YaHei" charset="0"/>
              </a:rPr>
              <a:t>（多元化支付平台）</a:t>
            </a:r>
          </a:p>
        </p:txBody>
      </p:sp>
      <p:sp>
        <p:nvSpPr>
          <p:cNvPr id="42" name="等腰三角形 41"/>
          <p:cNvSpPr/>
          <p:nvPr/>
        </p:nvSpPr>
        <p:spPr>
          <a:xfrm rot="10800000">
            <a:off x="9720547" y="5605156"/>
            <a:ext cx="836706" cy="493058"/>
          </a:xfrm>
          <a:prstGeom prst="triangle">
            <a:avLst>
              <a:gd name="adj" fmla="val 44911"/>
            </a:avLst>
          </a:prstGeom>
          <a:solidFill>
            <a:schemeClr val="accent6"/>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36" name="矩形 35"/>
          <p:cNvSpPr/>
          <p:nvPr/>
        </p:nvSpPr>
        <p:spPr>
          <a:xfrm>
            <a:off x="203200" y="88900"/>
            <a:ext cx="11785600" cy="6663258"/>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dirty="0">
              <a:latin typeface="Microsoft YaHei" charset="0"/>
              <a:ea typeface="Microsoft YaHei" charset="0"/>
              <a:cs typeface="Microsoft YaHei" charset="0"/>
            </a:endParaRPr>
          </a:p>
        </p:txBody>
      </p:sp>
      <p:sp>
        <p:nvSpPr>
          <p:cNvPr id="43" name="圆角矩形 37">
            <a:extLst>
              <a:ext uri="{FF2B5EF4-FFF2-40B4-BE49-F238E27FC236}">
                <a16:creationId xmlns:a16="http://schemas.microsoft.com/office/drawing/2014/main" id="{0D97558F-1BE9-437A-A9E8-A46420F3B4B0}"/>
              </a:ext>
            </a:extLst>
          </p:cNvPr>
          <p:cNvSpPr/>
          <p:nvPr/>
        </p:nvSpPr>
        <p:spPr>
          <a:xfrm>
            <a:off x="1074266" y="4943832"/>
            <a:ext cx="1509059" cy="5080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防复制验证</a:t>
            </a:r>
          </a:p>
        </p:txBody>
      </p:sp>
      <p:cxnSp>
        <p:nvCxnSpPr>
          <p:cNvPr id="44" name="直线箭头连接符 17">
            <a:extLst>
              <a:ext uri="{FF2B5EF4-FFF2-40B4-BE49-F238E27FC236}">
                <a16:creationId xmlns:a16="http://schemas.microsoft.com/office/drawing/2014/main" id="{3D41BBC2-E0D6-4A14-829D-4CF875B2C14A}"/>
              </a:ext>
            </a:extLst>
          </p:cNvPr>
          <p:cNvCxnSpPr>
            <a:cxnSpLocks/>
            <a:stCxn id="38" idx="2"/>
            <a:endCxn id="43" idx="0"/>
          </p:cNvCxnSpPr>
          <p:nvPr/>
        </p:nvCxnSpPr>
        <p:spPr>
          <a:xfrm flipH="1">
            <a:off x="1828796" y="4706638"/>
            <a:ext cx="1" cy="237194"/>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
        <p:nvSpPr>
          <p:cNvPr id="46" name="圆角矩形 52">
            <a:extLst>
              <a:ext uri="{FF2B5EF4-FFF2-40B4-BE49-F238E27FC236}">
                <a16:creationId xmlns:a16="http://schemas.microsoft.com/office/drawing/2014/main" id="{1611551C-E55C-4074-A7FA-B1E3D9E51E35}"/>
              </a:ext>
            </a:extLst>
          </p:cNvPr>
          <p:cNvSpPr/>
          <p:nvPr/>
        </p:nvSpPr>
        <p:spPr>
          <a:xfrm>
            <a:off x="9366952" y="4900020"/>
            <a:ext cx="1509059" cy="508000"/>
          </a:xfrm>
          <a:prstGeom prst="roundRect">
            <a:avLst/>
          </a:prstGeom>
          <a:solidFill>
            <a:srgbClr val="03BEF4"/>
          </a:solidFill>
          <a:ln>
            <a:solidFill>
              <a:srgbClr val="03BEF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200" dirty="0">
                <a:latin typeface="Microsoft YaHei" charset="0"/>
                <a:ea typeface="Microsoft YaHei" charset="0"/>
                <a:cs typeface="Microsoft YaHei" charset="0"/>
              </a:rPr>
              <a:t>防复制验证</a:t>
            </a:r>
            <a:endParaRPr kumimoji="1" lang="en-US" altLang="zh-CN" sz="1200" dirty="0">
              <a:latin typeface="Microsoft YaHei" charset="0"/>
              <a:ea typeface="Microsoft YaHei" charset="0"/>
              <a:cs typeface="Microsoft YaHei" charset="0"/>
            </a:endParaRPr>
          </a:p>
        </p:txBody>
      </p:sp>
      <p:cxnSp>
        <p:nvCxnSpPr>
          <p:cNvPr id="47" name="直线箭头连接符 17">
            <a:extLst>
              <a:ext uri="{FF2B5EF4-FFF2-40B4-BE49-F238E27FC236}">
                <a16:creationId xmlns:a16="http://schemas.microsoft.com/office/drawing/2014/main" id="{6F413342-0D08-4609-81B0-43AC8AE51DAE}"/>
              </a:ext>
            </a:extLst>
          </p:cNvPr>
          <p:cNvCxnSpPr>
            <a:cxnSpLocks/>
            <a:stCxn id="53" idx="2"/>
            <a:endCxn id="46" idx="0"/>
          </p:cNvCxnSpPr>
          <p:nvPr/>
        </p:nvCxnSpPr>
        <p:spPr>
          <a:xfrm>
            <a:off x="10119660" y="4628259"/>
            <a:ext cx="1822" cy="271761"/>
          </a:xfrm>
          <a:prstGeom prst="straightConnector1">
            <a:avLst/>
          </a:prstGeom>
          <a:ln>
            <a:solidFill>
              <a:srgbClr val="03BEF4"/>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0964894"/>
      </p:ext>
    </p:extLst>
  </p:cSld>
  <p:clrMapOvr>
    <a:masterClrMapping/>
  </p:clrMapOvr>
</p:sld>
</file>

<file path=ppt/theme/theme1.xml><?xml version="1.0" encoding="utf-8"?>
<a:theme xmlns:a="http://schemas.openxmlformats.org/drawingml/2006/main" name="Office 主题">
  <a:themeElements>
    <a:clrScheme name="Ant_Blue 2">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03BEF4"/>
        </a:solidFill>
        <a:ln>
          <a:solidFill>
            <a:srgbClr val="03BEF4"/>
          </a:solidFill>
        </a:ln>
      </a:spPr>
      <a:bodyPr rtlCol="0" anchor="ctr"/>
      <a:lstStyle>
        <a:defPPr algn="ctr">
          <a:defRPr kumimoji="1" sz="1200" dirty="0" smtClean="0">
            <a:latin typeface="Microsoft YaHei" charset="0"/>
            <a:ea typeface="Microsoft YaHei" charset="0"/>
            <a:cs typeface="Microsoft YaHei"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03BEF4"/>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Ant_2015_v3" id="{B058835F-C10B-CD45-A100-8CEDB479E1C6}" vid="{83633AC8-A96E-284A-A0D9-09D1AFB3874D}"/>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t_2015_v3" id="{B058835F-C10B-CD45-A100-8CEDB479E1C6}" vid="{C4EEB697-014B-CC46-9F00-41989C7D0AAE}"/>
    </a:ext>
  </a:ext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518065</TotalTime>
  <Words>1779</Words>
  <Application>Microsoft Office PowerPoint</Application>
  <PresentationFormat>宽屏</PresentationFormat>
  <Paragraphs>569</Paragraphs>
  <Slides>23</Slides>
  <Notes>12</Notes>
  <HiddenSlides>0</HiddenSlides>
  <MMClips>0</MMClips>
  <ScaleCrop>false</ScaleCrop>
  <HeadingPairs>
    <vt:vector size="8" baseType="variant">
      <vt:variant>
        <vt:lpstr>已用的字体</vt:lpstr>
      </vt:variant>
      <vt:variant>
        <vt:i4>10</vt:i4>
      </vt:variant>
      <vt:variant>
        <vt:lpstr>主题</vt:lpstr>
      </vt:variant>
      <vt:variant>
        <vt:i4>2</vt:i4>
      </vt:variant>
      <vt:variant>
        <vt:lpstr>嵌入 OLE 服务器</vt:lpstr>
      </vt:variant>
      <vt:variant>
        <vt:i4>1</vt:i4>
      </vt:variant>
      <vt:variant>
        <vt:lpstr>幻灯片标题</vt:lpstr>
      </vt:variant>
      <vt:variant>
        <vt:i4>23</vt:i4>
      </vt:variant>
    </vt:vector>
  </HeadingPairs>
  <TitlesOfParts>
    <vt:vector size="36" baseType="lpstr">
      <vt:lpstr>Helvetica Light</vt:lpstr>
      <vt:lpstr>黑体</vt:lpstr>
      <vt:lpstr>宋体</vt:lpstr>
      <vt:lpstr>Microsoft YaHei</vt:lpstr>
      <vt:lpstr>Microsoft YaHei</vt:lpstr>
      <vt:lpstr>Arial</vt:lpstr>
      <vt:lpstr>Calibri</vt:lpstr>
      <vt:lpstr>Calibri Light</vt:lpstr>
      <vt:lpstr>Helvetica</vt:lpstr>
      <vt:lpstr>Times New Roman</vt:lpstr>
      <vt:lpstr>Office 主题</vt:lpstr>
      <vt:lpstr>自定义设计方案</vt:lpstr>
      <vt:lpstr>Visio</vt:lpstr>
      <vt:lpstr>PowerPoint 演示文稿</vt:lpstr>
      <vt:lpstr>PowerPoint 演示文稿</vt:lpstr>
      <vt:lpstr>PowerPoint 演示文稿</vt:lpstr>
      <vt:lpstr>PowerPoint 演示文稿</vt:lpstr>
      <vt:lpstr>PowerPoint 演示文稿</vt:lpstr>
      <vt:lpstr>APP出行平台系统架构</vt:lpstr>
      <vt:lpstr>多元化支付平台系统架构</vt:lpstr>
      <vt:lpstr>APP终端架构</vt:lpstr>
      <vt:lpstr>业务流程---二维码</vt:lpstr>
      <vt:lpstr>PowerPoint 演示文稿</vt:lpstr>
      <vt:lpstr>密钥支持</vt:lpstr>
      <vt:lpstr>二维码密钥体系</vt:lpstr>
      <vt:lpstr>二维码机构公钥发放</vt:lpstr>
      <vt:lpstr>二维码标准</vt:lpstr>
      <vt:lpstr>客户端安全生码系统流程</vt:lpstr>
      <vt:lpstr>闸机受理系统流程</vt:lpstr>
      <vt:lpstr>BOM受理系统流程</vt:lpstr>
      <vt:lpstr>对账</vt:lpstr>
      <vt:lpstr>改造工作---AFC系统改造</vt:lpstr>
      <vt:lpstr>系 统 改 造 工 作</vt:lpstr>
      <vt:lpstr>成都地铁1、10号线正视图</vt:lpstr>
      <vt:lpstr>成都地铁1、10号线正视图</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为什么做客账分离</dc:title>
  <dc:creator>羲闳</dc:creator>
  <cp:lastModifiedBy>Jun Yan</cp:lastModifiedBy>
  <cp:revision>4098</cp:revision>
  <dcterms:modified xsi:type="dcterms:W3CDTF">2018-03-09T09:54:14Z</dcterms:modified>
</cp:coreProperties>
</file>